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0"/>
  </p:notesMasterIdLst>
  <p:sldIdLst>
    <p:sldId id="262" r:id="rId2"/>
    <p:sldId id="263" r:id="rId3"/>
    <p:sldId id="265" r:id="rId4"/>
    <p:sldId id="266" r:id="rId5"/>
    <p:sldId id="264" r:id="rId6"/>
    <p:sldId id="267" r:id="rId7"/>
    <p:sldId id="268" r:id="rId8"/>
    <p:sldId id="271" r:id="rId9"/>
    <p:sldId id="269" r:id="rId10"/>
    <p:sldId id="270" r:id="rId11"/>
    <p:sldId id="272" r:id="rId12"/>
    <p:sldId id="273" r:id="rId13"/>
    <p:sldId id="274" r:id="rId14"/>
    <p:sldId id="275" r:id="rId15"/>
    <p:sldId id="276" r:id="rId16"/>
    <p:sldId id="278" r:id="rId17"/>
    <p:sldId id="280" r:id="rId18"/>
    <p:sldId id="277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Gulim" pitchFamily="34" charset="-127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Gulim" pitchFamily="34" charset="-127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Gulim" pitchFamily="34" charset="-127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Gulim" pitchFamily="34" charset="-127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Gulim" pitchFamily="34" charset="-127"/>
        <a:cs typeface="+mn-cs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Gulim" pitchFamily="34" charset="-127"/>
        <a:cs typeface="+mn-cs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Gulim" pitchFamily="34" charset="-127"/>
        <a:cs typeface="+mn-cs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Gulim" pitchFamily="34" charset="-127"/>
        <a:cs typeface="+mn-cs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Gulim" pitchFamily="34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353"/>
    <a:srgbClr val="011463"/>
    <a:srgbClr val="011879"/>
    <a:srgbClr val="4787AF"/>
    <a:srgbClr val="D6E5EE"/>
    <a:srgbClr val="224154"/>
    <a:srgbClr val="BED6E4"/>
    <a:srgbClr val="213200"/>
    <a:srgbClr val="E8F0E4"/>
    <a:srgbClr val="01354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3360" autoAdjust="0"/>
    <p:restoredTop sz="94511" autoAdjust="0"/>
  </p:normalViewPr>
  <p:slideViewPr>
    <p:cSldViewPr snapToGrid="0">
      <p:cViewPr varScale="1">
        <p:scale>
          <a:sx n="79" d="100"/>
          <a:sy n="79" d="100"/>
        </p:scale>
        <p:origin x="-14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391C99F1-0A7E-4366-A944-F117987EA537}" type="datetimeFigureOut">
              <a:rPr lang="en-US"/>
              <a:pPr>
                <a:defRPr/>
              </a:pPr>
              <a:t>6/8/2010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4AFCCCF-FCF4-4C57-B38F-1B798DB5465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B16775-0DBC-4A9F-96F5-75547A93A39F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9" name="Rectangle 177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50875" y="2020889"/>
            <a:ext cx="6821488" cy="788986"/>
          </a:xfrm>
        </p:spPr>
        <p:txBody>
          <a:bodyPr/>
          <a:lstStyle>
            <a:lvl1pPr algn="ctr">
              <a:defRPr sz="3800">
                <a:solidFill>
                  <a:srgbClr val="01435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it-IT" altLang="zh-CN" smtClean="0"/>
              <a:t>Fare clic per modificare lo stile del titolo</a:t>
            </a:r>
            <a:endParaRPr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idx="1"/>
          </p:nvPr>
        </p:nvSpPr>
        <p:spPr>
          <a:xfrm>
            <a:off x="2170113" y="2887664"/>
            <a:ext cx="5116512" cy="36036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>
              <a:buNone/>
              <a:defRPr sz="20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altLang="zh-CN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4249" y="550863"/>
            <a:ext cx="7045325" cy="609600"/>
          </a:xfrm>
        </p:spPr>
        <p:txBody>
          <a:bodyPr/>
          <a:lstStyle/>
          <a:p>
            <a:r>
              <a:rPr lang="it-IT" altLang="zh-CN" smtClean="0"/>
              <a:t>Fare clic per modificare lo stile del titolo</a:t>
            </a:r>
            <a:endParaRPr lang="zh-CN" altLang="en-US" dirty="0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1"/>
          </p:nvPr>
        </p:nvSpPr>
        <p:spPr>
          <a:xfrm>
            <a:off x="5457825" y="1695449"/>
            <a:ext cx="3028950" cy="41910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it-IT" altLang="zh-CN" noProof="0" smtClean="0"/>
              <a:t>Fare clic sull'icona per inserire un'immagine</a:t>
            </a:r>
            <a:endParaRPr lang="zh-CN" altLang="en-US" noProof="0" dirty="0"/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906463" y="1771651"/>
            <a:ext cx="4370387" cy="4095749"/>
          </a:xfrm>
          <a:prstGeom prst="rect">
            <a:avLst/>
          </a:prstGeom>
        </p:spPr>
        <p:txBody>
          <a:bodyPr/>
          <a:lstStyle>
            <a:lvl1pPr marL="3600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Tx/>
              <a:buFont typeface="Arial" pitchFamily="34" charset="0"/>
              <a:buNone/>
              <a:tabLst/>
              <a:defRPr/>
            </a:lvl1pPr>
            <a:lvl2pPr marL="360000">
              <a:spcAft>
                <a:spcPts val="600"/>
              </a:spcAft>
              <a:defRPr/>
            </a:lvl2pPr>
            <a:lvl3pPr marL="360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folHlink"/>
              </a:buClr>
              <a:buSzPct val="60000"/>
              <a:buFont typeface="Arial" pitchFamily="34" charset="0"/>
              <a:buNone/>
              <a:tabLst/>
              <a:defRPr/>
            </a:lvl3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2"/>
          </p:nvPr>
        </p:nvSpPr>
        <p:spPr>
          <a:xfrm>
            <a:off x="177800" y="6365875"/>
            <a:ext cx="1946275" cy="304800"/>
          </a:xfrm>
          <a:prstGeom prst="rect">
            <a:avLst/>
          </a:prstGeom>
        </p:spPr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25538" y="1962151"/>
            <a:ext cx="6589712" cy="3371849"/>
          </a:xfrm>
          <a:prstGeom prst="rect">
            <a:avLst/>
          </a:prstGeom>
        </p:spPr>
        <p:txBody>
          <a:bodyPr/>
          <a:lstStyle>
            <a:lvl1pPr marL="360000">
              <a:spcAft>
                <a:spcPts val="400"/>
              </a:spcAft>
              <a:buFont typeface="Wingdings" pitchFamily="2" charset="2"/>
              <a:buChar char="q"/>
              <a:defRPr sz="2000" baseline="0">
                <a:solidFill>
                  <a:srgbClr val="014353"/>
                </a:solidFill>
              </a:defRPr>
            </a:lvl1pPr>
            <a:lvl2pPr marL="720000">
              <a:spcBef>
                <a:spcPts val="100"/>
              </a:spcBef>
              <a:spcAft>
                <a:spcPts val="400"/>
              </a:spcAft>
              <a:buSzPct val="100000"/>
              <a:buFont typeface="Courier New" pitchFamily="49" charset="0"/>
              <a:buChar char="o"/>
              <a:defRPr sz="1800"/>
            </a:lvl2pPr>
            <a:lvl3pPr marL="900000" marR="0" indent="-22860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400"/>
              </a:spcAft>
              <a:buClr>
                <a:schemeClr val="folHlink"/>
              </a:buClr>
              <a:buSzPct val="100000"/>
              <a:buFont typeface="Arial" pitchFamily="34" charset="0"/>
              <a:buChar char="•"/>
              <a:tabLst/>
              <a:defRPr/>
            </a:lvl3pPr>
            <a:lvl4pPr>
              <a:spcBef>
                <a:spcPts val="100"/>
              </a:spcBef>
              <a:spcAft>
                <a:spcPts val="400"/>
              </a:spcAft>
              <a:defRPr/>
            </a:lvl4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title"/>
          </p:nvPr>
        </p:nvSpPr>
        <p:spPr bwMode="black">
          <a:xfrm>
            <a:off x="1031874" y="741363"/>
            <a:ext cx="7045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it-IT" altLang="ko-KR" smtClean="0"/>
              <a:t>Fare clic per modificare lo stile del titolo</a:t>
            </a:r>
            <a:endParaRPr lang="en-US" altLang="ko-KR" dirty="0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black">
          <a:xfrm>
            <a:off x="1136650" y="407988"/>
            <a:ext cx="7045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endParaRPr lang="en-US" altLang="ko-KR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114675" y="6372225"/>
            <a:ext cx="29241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200" dirty="0">
                <a:solidFill>
                  <a:srgbClr val="4787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Copyright © Wondershare Software</a:t>
            </a:r>
            <a:endParaRPr lang="zh-CN" altLang="en-US" sz="1200" dirty="0">
              <a:solidFill>
                <a:srgbClr val="4787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zh-CN" smtClean="0"/>
              <a:t>Fare clic per modificare stili del testo dello schema</a:t>
            </a:r>
          </a:p>
          <a:p>
            <a:pPr lvl="1"/>
            <a:r>
              <a:rPr lang="it-IT" altLang="zh-CN" smtClean="0"/>
              <a:t>Secondo livello</a:t>
            </a:r>
          </a:p>
          <a:p>
            <a:pPr lvl="2"/>
            <a:r>
              <a:rPr lang="it-IT" altLang="zh-CN" smtClean="0"/>
              <a:t>Terzo livello</a:t>
            </a:r>
          </a:p>
          <a:p>
            <a:pPr lvl="3"/>
            <a:r>
              <a:rPr lang="it-IT" altLang="zh-CN" smtClean="0"/>
              <a:t>Quarto livello</a:t>
            </a:r>
          </a:p>
          <a:p>
            <a:pPr lvl="4"/>
            <a:r>
              <a:rPr lang="it-IT" altLang="zh-CN" smtClean="0"/>
              <a:t>Quinto livello</a:t>
            </a:r>
            <a:endParaRPr lang="en-US" altLang="zh-CN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1435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14353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14353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14353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14353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1354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1354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1354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1354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 b="1">
          <a:solidFill>
            <a:srgbClr val="4787A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2159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Arial" charset="0"/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8.tiff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tif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ctrTitle" sz="quarter"/>
          </p:nvPr>
        </p:nvSpPr>
        <p:spPr>
          <a:xfrm>
            <a:off x="0" y="1939000"/>
            <a:ext cx="9144000" cy="1201241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Modelli circuitali per lo studio di nano-antenne a frequenze ottiche </a:t>
            </a:r>
            <a:endParaRPr lang="zh-CN" altLang="en-US" sz="3600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</p:nvPr>
        </p:nvSpPr>
        <p:spPr>
          <a:xfrm>
            <a:off x="1684422" y="3260544"/>
            <a:ext cx="6027820" cy="1323474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altLang="zh-CN" smtClean="0"/>
              <a:t>Andrea Locatelli</a:t>
            </a:r>
            <a:endParaRPr lang="en-US" altLang="zh-CN" b="0" smtClean="0"/>
          </a:p>
          <a:p>
            <a:pPr algn="ctr">
              <a:buFont typeface="Arial" pitchFamily="34" charset="0"/>
              <a:buNone/>
              <a:defRPr/>
            </a:pPr>
            <a:r>
              <a:rPr lang="en-US" altLang="zh-CN" sz="1800" b="0" smtClean="0"/>
              <a:t>Dipartimento di Ingegneria dell’Informazione (DII)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en-US" altLang="zh-CN" sz="1800" b="0" smtClean="0"/>
              <a:t>Università degli Studi di Brescia</a:t>
            </a:r>
          </a:p>
          <a:p>
            <a:pPr algn="ctr">
              <a:defRPr/>
            </a:pPr>
            <a:r>
              <a:rPr lang="en-US" altLang="zh-CN" sz="1800" b="0" i="1" smtClean="0"/>
              <a:t>E-mail: andrea.locatelli@ing.unibs.it</a:t>
            </a:r>
          </a:p>
        </p:txBody>
      </p:sp>
      <p:sp>
        <p:nvSpPr>
          <p:cNvPr id="7" name="Titolo 2"/>
          <p:cNvSpPr txBox="1">
            <a:spLocks/>
          </p:cNvSpPr>
          <p:nvPr/>
        </p:nvSpPr>
        <p:spPr bwMode="black">
          <a:xfrm>
            <a:off x="739106" y="6067348"/>
            <a:ext cx="50841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XXVI Riunione Annuale dei Ricercatori di Elettrotecnica,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 smtClean="0">
                <a:solidFill>
                  <a:srgbClr val="014353"/>
                </a:solidFill>
                <a:latin typeface="+mj-lt"/>
                <a:ea typeface="+mj-ea"/>
                <a:cs typeface="+mj-cs"/>
              </a:rPr>
              <a:t>Napoli, </a:t>
            </a: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Giugno 2010</a:t>
            </a:r>
            <a:r>
              <a:rPr kumimoji="0" lang="it-IT" sz="1200" b="1" i="0" u="none" strike="noStrike" kern="0" cap="none" spc="0" normalizeH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0143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Dipoli ottici (5)</a:t>
            </a:r>
            <a:endParaRPr lang="it-IT"/>
          </a:p>
        </p:txBody>
      </p:sp>
      <p:pic>
        <p:nvPicPr>
          <p:cNvPr id="5" name="Immagine 4" descr="field_enhancement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8" y="1552074"/>
            <a:ext cx="4485123" cy="348907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916905" y="1856860"/>
            <a:ext cx="38300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it-IT" sz="1600" smtClean="0">
                <a:solidFill>
                  <a:srgbClr val="FF0000"/>
                </a:solidFill>
              </a:rPr>
              <a:t> </a:t>
            </a:r>
            <a:r>
              <a:rPr lang="it-IT" sz="1600" b="1" smtClean="0">
                <a:solidFill>
                  <a:srgbClr val="FF0000"/>
                </a:solidFill>
              </a:rPr>
              <a:t>V</a:t>
            </a:r>
            <a:r>
              <a:rPr lang="it-IT" sz="1600" b="1" baseline="-25000" smtClean="0">
                <a:solidFill>
                  <a:srgbClr val="FF0000"/>
                </a:solidFill>
              </a:rPr>
              <a:t>gap</a:t>
            </a:r>
            <a:r>
              <a:rPr lang="it-IT" sz="1600" b="1" smtClean="0">
                <a:solidFill>
                  <a:srgbClr val="FF0000"/>
                </a:solidFill>
              </a:rPr>
              <a:t> calcolata in Rx (onda piana);</a:t>
            </a:r>
          </a:p>
          <a:p>
            <a:pPr algn="just">
              <a:buFont typeface="Wingdings" pitchFamily="2" charset="2"/>
              <a:buChar char="ü"/>
            </a:pPr>
            <a:endParaRPr lang="it-IT" sz="1600" smtClean="0">
              <a:solidFill>
                <a:srgbClr val="014353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it-IT" sz="1600" smtClean="0">
                <a:solidFill>
                  <a:srgbClr val="014353"/>
                </a:solidFill>
              </a:rPr>
              <a:t> </a:t>
            </a:r>
            <a:r>
              <a:rPr lang="it-IT" sz="1600" smtClean="0">
                <a:solidFill>
                  <a:srgbClr val="0070C0"/>
                </a:solidFill>
              </a:rPr>
              <a:t>V</a:t>
            </a:r>
            <a:r>
              <a:rPr lang="it-IT" sz="1600" baseline="-25000" smtClean="0">
                <a:solidFill>
                  <a:srgbClr val="0070C0"/>
                </a:solidFill>
              </a:rPr>
              <a:t>oc</a:t>
            </a:r>
            <a:r>
              <a:rPr lang="it-IT" sz="1600" smtClean="0">
                <a:solidFill>
                  <a:srgbClr val="0070C0"/>
                </a:solidFill>
              </a:rPr>
              <a:t> calcolata in Tx (delta-gap);</a:t>
            </a:r>
          </a:p>
          <a:p>
            <a:pPr algn="just"/>
            <a:endParaRPr lang="it-IT" sz="1600" smtClean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it-IT" sz="1600" smtClean="0">
                <a:solidFill>
                  <a:srgbClr val="000000"/>
                </a:solidFill>
              </a:rPr>
              <a:t> V</a:t>
            </a:r>
            <a:r>
              <a:rPr lang="it-IT" sz="1600" baseline="-25000" smtClean="0">
                <a:solidFill>
                  <a:srgbClr val="000000"/>
                </a:solidFill>
              </a:rPr>
              <a:t>gap</a:t>
            </a:r>
            <a:r>
              <a:rPr lang="it-IT" sz="1600" smtClean="0">
                <a:solidFill>
                  <a:srgbClr val="000000"/>
                </a:solidFill>
              </a:rPr>
              <a:t> calcolata da V</a:t>
            </a:r>
            <a:r>
              <a:rPr lang="it-IT" sz="1600" baseline="-25000" smtClean="0">
                <a:solidFill>
                  <a:srgbClr val="000000"/>
                </a:solidFill>
              </a:rPr>
              <a:t>oc</a:t>
            </a:r>
            <a:r>
              <a:rPr lang="it-IT" sz="1600" smtClean="0">
                <a:solidFill>
                  <a:srgbClr val="000000"/>
                </a:solidFill>
              </a:rPr>
              <a:t> </a:t>
            </a:r>
            <a:r>
              <a:rPr lang="it-IT" sz="1600" b="1" smtClean="0">
                <a:solidFill>
                  <a:srgbClr val="000000"/>
                </a:solidFill>
              </a:rPr>
              <a:t>mediante partitore di tensione;</a:t>
            </a:r>
          </a:p>
          <a:p>
            <a:pPr algn="just">
              <a:buFont typeface="Wingdings" pitchFamily="2" charset="2"/>
              <a:buChar char="ü"/>
            </a:pPr>
            <a:endParaRPr lang="it-IT" sz="1600" smtClean="0">
              <a:solidFill>
                <a:srgbClr val="000000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it-IT" sz="1600" smtClean="0">
                <a:solidFill>
                  <a:srgbClr val="000000"/>
                </a:solidFill>
              </a:rPr>
              <a:t>  </a:t>
            </a:r>
            <a:r>
              <a:rPr lang="it-IT" sz="1600" smtClean="0">
                <a:solidFill>
                  <a:srgbClr val="00B0F0"/>
                </a:solidFill>
              </a:rPr>
              <a:t>V</a:t>
            </a:r>
            <a:r>
              <a:rPr lang="it-IT" sz="1600" baseline="-25000" smtClean="0">
                <a:solidFill>
                  <a:srgbClr val="00B0F0"/>
                </a:solidFill>
              </a:rPr>
              <a:t>gap</a:t>
            </a:r>
            <a:r>
              <a:rPr lang="it-IT" sz="1600" smtClean="0">
                <a:solidFill>
                  <a:srgbClr val="00B0F0"/>
                </a:solidFill>
              </a:rPr>
              <a:t> calcolata mediante </a:t>
            </a:r>
            <a:r>
              <a:rPr lang="it-IT" sz="1600" b="1" smtClean="0">
                <a:solidFill>
                  <a:srgbClr val="00B0F0"/>
                </a:solidFill>
              </a:rPr>
              <a:t>soluzione dell’equazione di Pocklington. </a:t>
            </a:r>
            <a:endParaRPr lang="it-IT" sz="1600" b="1">
              <a:solidFill>
                <a:srgbClr val="00B0F0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251993" y="5269811"/>
            <a:ext cx="6052719" cy="1251308"/>
            <a:chOff x="251993" y="5269811"/>
            <a:chExt cx="6052719" cy="1251308"/>
          </a:xfrm>
        </p:grpSpPr>
        <p:graphicFrame>
          <p:nvGraphicFramePr>
            <p:cNvPr id="7" name="Oggetto 6"/>
            <p:cNvGraphicFramePr>
              <a:graphicFrameLocks noChangeAspect="1"/>
            </p:cNvGraphicFramePr>
            <p:nvPr/>
          </p:nvGraphicFramePr>
          <p:xfrm>
            <a:off x="3814175" y="5690940"/>
            <a:ext cx="2490537" cy="830179"/>
          </p:xfrm>
          <a:graphic>
            <a:graphicData uri="http://schemas.openxmlformats.org/presentationml/2006/ole">
              <p:oleObj spid="_x0000_s1027" name="Equation" r:id="rId4" imgW="1371600" imgH="457200" progId="Equation.3">
                <p:embed/>
              </p:oleObj>
            </a:graphicData>
          </a:graphic>
        </p:graphicFrame>
        <p:graphicFrame>
          <p:nvGraphicFramePr>
            <p:cNvPr id="8" name="Oggetto 7"/>
            <p:cNvGraphicFramePr>
              <a:graphicFrameLocks noChangeAspect="1"/>
            </p:cNvGraphicFramePr>
            <p:nvPr/>
          </p:nvGraphicFramePr>
          <p:xfrm>
            <a:off x="251993" y="5709643"/>
            <a:ext cx="2274637" cy="806462"/>
          </p:xfrm>
          <a:graphic>
            <a:graphicData uri="http://schemas.openxmlformats.org/presentationml/2006/ole">
              <p:oleObj spid="_x0000_s1028" name="Equation" r:id="rId5" imgW="1396800" imgH="495000" progId="Equation.3">
                <p:embed/>
              </p:oleObj>
            </a:graphicData>
          </a:graphic>
        </p:graphicFrame>
        <p:graphicFrame>
          <p:nvGraphicFramePr>
            <p:cNvPr id="9" name="Oggetto 8"/>
            <p:cNvGraphicFramePr>
              <a:graphicFrameLocks noChangeAspect="1"/>
            </p:cNvGraphicFramePr>
            <p:nvPr/>
          </p:nvGraphicFramePr>
          <p:xfrm>
            <a:off x="2553490" y="5511627"/>
            <a:ext cx="1236459" cy="347754"/>
          </p:xfrm>
          <a:graphic>
            <a:graphicData uri="http://schemas.openxmlformats.org/presentationml/2006/ole">
              <p:oleObj spid="_x0000_s1029" name="Equation" r:id="rId6" imgW="812520" imgH="228600" progId="Equation.3">
                <p:embed/>
              </p:oleObj>
            </a:graphicData>
          </a:graphic>
        </p:graphicFrame>
        <p:sp>
          <p:nvSpPr>
            <p:cNvPr id="10" name="CasellaDiTesto 9"/>
            <p:cNvSpPr txBox="1"/>
            <p:nvPr/>
          </p:nvSpPr>
          <p:spPr>
            <a:xfrm>
              <a:off x="372996" y="5269811"/>
              <a:ext cx="1925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800" b="1" smtClean="0">
                  <a:solidFill>
                    <a:srgbClr val="014353"/>
                  </a:solidFill>
                </a:rPr>
                <a:t>Calcolo in Tx:</a:t>
              </a:r>
              <a:endParaRPr lang="it-IT" sz="1800" b="1">
                <a:solidFill>
                  <a:srgbClr val="014353"/>
                </a:solidFill>
              </a:endParaRPr>
            </a:p>
          </p:txBody>
        </p:sp>
        <p:sp>
          <p:nvSpPr>
            <p:cNvPr id="11" name="Freccia a destra 10"/>
            <p:cNvSpPr/>
            <p:nvPr/>
          </p:nvSpPr>
          <p:spPr bwMode="auto">
            <a:xfrm>
              <a:off x="2743200" y="5919537"/>
              <a:ext cx="878305" cy="360947"/>
            </a:xfrm>
            <a:prstGeom prst="rightArrow">
              <a:avLst/>
            </a:prstGeom>
            <a:solidFill>
              <a:srgbClr val="01435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Gulim" pitchFamily="34" charset="-127"/>
              </a:endParaRP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5149516" y="4279217"/>
            <a:ext cx="3248526" cy="1195821"/>
            <a:chOff x="5390148" y="4339374"/>
            <a:chExt cx="3248526" cy="1195821"/>
          </a:xfrm>
        </p:grpSpPr>
        <p:graphicFrame>
          <p:nvGraphicFramePr>
            <p:cNvPr id="13" name="Oggetto 12"/>
            <p:cNvGraphicFramePr>
              <a:graphicFrameLocks noChangeAspect="1"/>
            </p:cNvGraphicFramePr>
            <p:nvPr/>
          </p:nvGraphicFramePr>
          <p:xfrm>
            <a:off x="5399422" y="4752558"/>
            <a:ext cx="1520825" cy="782637"/>
          </p:xfrm>
          <a:graphic>
            <a:graphicData uri="http://schemas.openxmlformats.org/presentationml/2006/ole">
              <p:oleObj spid="_x0000_s1030" name="Equation" r:id="rId7" imgW="888840" imgH="457200" progId="Equation.3">
                <p:embed/>
              </p:oleObj>
            </a:graphicData>
          </a:graphic>
        </p:graphicFrame>
        <p:sp>
          <p:nvSpPr>
            <p:cNvPr id="15" name="CasellaDiTesto 14"/>
            <p:cNvSpPr txBox="1"/>
            <p:nvPr/>
          </p:nvSpPr>
          <p:spPr>
            <a:xfrm>
              <a:off x="5390148" y="4339374"/>
              <a:ext cx="3248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800" b="1" dirty="0" smtClean="0">
                  <a:solidFill>
                    <a:srgbClr val="014353"/>
                  </a:solidFill>
                </a:rPr>
                <a:t>Tensione e </a:t>
              </a:r>
              <a:r>
                <a:rPr lang="it-IT" sz="1800" b="1" dirty="0" err="1" smtClean="0">
                  <a:solidFill>
                    <a:srgbClr val="014353"/>
                  </a:solidFill>
                </a:rPr>
                <a:t>field</a:t>
              </a:r>
              <a:r>
                <a:rPr lang="it-IT" sz="1800" b="1" dirty="0" smtClean="0">
                  <a:solidFill>
                    <a:srgbClr val="014353"/>
                  </a:solidFill>
                </a:rPr>
                <a:t> </a:t>
              </a:r>
              <a:r>
                <a:rPr lang="it-IT" sz="1800" b="1" dirty="0" err="1" smtClean="0">
                  <a:solidFill>
                    <a:srgbClr val="014353"/>
                  </a:solidFill>
                </a:rPr>
                <a:t>enhancement</a:t>
              </a:r>
              <a:endParaRPr lang="it-IT" sz="1800" b="1" dirty="0">
                <a:solidFill>
                  <a:srgbClr val="014353"/>
                </a:solidFill>
              </a:endParaRPr>
            </a:p>
          </p:txBody>
        </p:sp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6923791" y="4935372"/>
            <a:ext cx="1695450" cy="412750"/>
          </p:xfrm>
          <a:graphic>
            <a:graphicData uri="http://schemas.openxmlformats.org/presentationml/2006/ole">
              <p:oleObj spid="_x0000_s1033" name="Equation" r:id="rId8" imgW="990360" imgH="241200" progId="Equation.3">
                <p:embed/>
              </p:oleObj>
            </a:graphicData>
          </a:graphic>
        </p:graphicFrame>
      </p:grpSp>
      <p:sp>
        <p:nvSpPr>
          <p:cNvPr id="19" name="CasellaDiTesto 18"/>
          <p:cNvSpPr txBox="1"/>
          <p:nvPr/>
        </p:nvSpPr>
        <p:spPr>
          <a:xfrm>
            <a:off x="4824664" y="994611"/>
            <a:ext cx="39704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mtClean="0">
                <a:solidFill>
                  <a:srgbClr val="014353"/>
                </a:solidFill>
              </a:rPr>
              <a:t>A. Locatelli et al., </a:t>
            </a:r>
            <a:r>
              <a:rPr lang="it-IT" smtClean="0">
                <a:solidFill>
                  <a:srgbClr val="014353"/>
                </a:solidFill>
              </a:rPr>
              <a:t>“Modeling </a:t>
            </a:r>
            <a:r>
              <a:rPr lang="it-IT" smtClean="0">
                <a:solidFill>
                  <a:srgbClr val="014353"/>
                </a:solidFill>
              </a:rPr>
              <a:t>of enhanced field confinement and scattering by optical wire </a:t>
            </a:r>
            <a:r>
              <a:rPr lang="it-IT" smtClean="0">
                <a:solidFill>
                  <a:srgbClr val="014353"/>
                </a:solidFill>
              </a:rPr>
              <a:t>antennas”, </a:t>
            </a:r>
            <a:r>
              <a:rPr lang="it-IT" smtClean="0">
                <a:solidFill>
                  <a:srgbClr val="014353"/>
                </a:solidFill>
              </a:rPr>
              <a:t>Opt. Express 17, pp. 16792-16800, 2009.</a:t>
            </a:r>
            <a:endParaRPr lang="it-IT">
              <a:solidFill>
                <a:srgbClr val="014353"/>
              </a:solidFill>
            </a:endParaRPr>
          </a:p>
        </p:txBody>
      </p:sp>
      <p:sp>
        <p:nvSpPr>
          <p:cNvPr id="21" name="Titolo 2"/>
          <p:cNvSpPr txBox="1">
            <a:spLocks/>
          </p:cNvSpPr>
          <p:nvPr/>
        </p:nvSpPr>
        <p:spPr bwMode="black">
          <a:xfrm>
            <a:off x="3783096" y="244064"/>
            <a:ext cx="50841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XXVI Riunione Annuale dei Ricercatori di Elettrotecnica,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 smtClean="0">
                <a:solidFill>
                  <a:srgbClr val="014353"/>
                </a:solidFill>
                <a:latin typeface="+mj-lt"/>
                <a:ea typeface="+mj-ea"/>
                <a:cs typeface="+mj-cs"/>
              </a:rPr>
              <a:t>Napoli, </a:t>
            </a: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Giugno 2010</a:t>
            </a:r>
            <a:r>
              <a:rPr kumimoji="0" lang="it-IT" sz="1200" b="1" i="0" u="none" strike="noStrike" kern="0" cap="none" spc="0" normalizeH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0143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125538" y="1962151"/>
            <a:ext cx="6707020" cy="3371849"/>
          </a:xfrm>
        </p:spPr>
        <p:txBody>
          <a:bodyPr/>
          <a:lstStyle/>
          <a:p>
            <a:pPr algn="just"/>
            <a:r>
              <a:rPr lang="it-IT" smtClean="0"/>
              <a:t>Necessità di sintonizzare le nano-antenne:</a:t>
            </a:r>
          </a:p>
          <a:p>
            <a:pPr lvl="1" algn="just"/>
            <a:r>
              <a:rPr lang="it-IT" smtClean="0"/>
              <a:t>… senza variare le dimensioni geometriche!</a:t>
            </a:r>
          </a:p>
          <a:p>
            <a:pPr lvl="1" algn="just"/>
            <a:r>
              <a:rPr lang="it-IT" smtClean="0"/>
              <a:t>S</a:t>
            </a:r>
            <a:r>
              <a:rPr lang="it-IT" smtClean="0"/>
              <a:t>intonizzazione</a:t>
            </a:r>
            <a:r>
              <a:rPr lang="it-IT" smtClean="0"/>
              <a:t>: variazione delle frequenze di risonanza; </a:t>
            </a:r>
          </a:p>
          <a:p>
            <a:pPr lvl="1" algn="just"/>
            <a:r>
              <a:rPr lang="it-IT" b="1" smtClean="0"/>
              <a:t>prima soluzione: </a:t>
            </a:r>
            <a:r>
              <a:rPr lang="it-IT" smtClean="0"/>
              <a:t>dipoli ottici immersi in cristalli liquidi (tuning elettro-ottico);</a:t>
            </a:r>
          </a:p>
          <a:p>
            <a:pPr lvl="1" algn="just"/>
            <a:r>
              <a:rPr lang="it-IT" b="1" smtClean="0"/>
              <a:t>seconda soluzione: </a:t>
            </a:r>
            <a:r>
              <a:rPr lang="it-IT" smtClean="0"/>
              <a:t>spostamento della regione di alimentazione (gap);  </a:t>
            </a:r>
          </a:p>
          <a:p>
            <a:pPr lvl="1" algn="just"/>
            <a:r>
              <a:rPr lang="it-IT" smtClean="0"/>
              <a:t>applicazioni: indirizzamento di oggetti su scala nanometrica, realizzazione di nano-emettitori. </a:t>
            </a:r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Sintonizzazione elettrica (1)</a:t>
            </a:r>
            <a:endParaRPr lang="it-IT"/>
          </a:p>
        </p:txBody>
      </p:sp>
      <p:sp>
        <p:nvSpPr>
          <p:cNvPr id="4" name="Titolo 2"/>
          <p:cNvSpPr txBox="1">
            <a:spLocks/>
          </p:cNvSpPr>
          <p:nvPr/>
        </p:nvSpPr>
        <p:spPr bwMode="black">
          <a:xfrm>
            <a:off x="739106" y="6067348"/>
            <a:ext cx="50841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XXVI Riunione Annuale dei Ricercatori di Elettrotecnica,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 smtClean="0">
                <a:solidFill>
                  <a:srgbClr val="014353"/>
                </a:solidFill>
                <a:latin typeface="+mj-lt"/>
                <a:ea typeface="+mj-ea"/>
                <a:cs typeface="+mj-cs"/>
              </a:rPr>
              <a:t>Napoli, </a:t>
            </a: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Giugno 2010</a:t>
            </a:r>
            <a:r>
              <a:rPr kumimoji="0" lang="it-IT" sz="1200" b="1" i="0" u="none" strike="noStrike" kern="0" cap="none" spc="0" normalizeH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0143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dipole_LC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034" y="3248520"/>
            <a:ext cx="1565620" cy="2165029"/>
          </a:xfrm>
          <a:prstGeom prst="rect">
            <a:avLst/>
          </a:prstGeom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125538" y="1962151"/>
            <a:ext cx="6589712" cy="2745773"/>
          </a:xfrm>
        </p:spPr>
        <p:txBody>
          <a:bodyPr/>
          <a:lstStyle/>
          <a:p>
            <a:pPr algn="just"/>
            <a:r>
              <a:rPr lang="it-IT" dirty="0" smtClean="0"/>
              <a:t>Dipolo ottico immerso </a:t>
            </a:r>
            <a:r>
              <a:rPr lang="it-IT" smtClean="0"/>
              <a:t>in </a:t>
            </a:r>
            <a:r>
              <a:rPr lang="it-IT" smtClean="0"/>
              <a:t>cristalli liquidi:</a:t>
            </a:r>
            <a:endParaRPr lang="it-IT" dirty="0" smtClean="0"/>
          </a:p>
          <a:p>
            <a:pPr lvl="1" algn="just"/>
            <a:r>
              <a:rPr lang="it-IT" dirty="0" smtClean="0"/>
              <a:t>u</a:t>
            </a:r>
            <a:r>
              <a:rPr lang="it-IT" smtClean="0"/>
              <a:t>na </a:t>
            </a:r>
            <a:r>
              <a:rPr lang="it-IT" dirty="0" smtClean="0"/>
              <a:t>tensione applicata agli elettrodi della cella ruota il direttore (orientazione delle molecole);</a:t>
            </a:r>
          </a:p>
          <a:p>
            <a:pPr lvl="1" algn="just"/>
            <a:r>
              <a:rPr lang="it-IT" dirty="0" smtClean="0"/>
              <a:t>a riposo, le molecole sono ortogonali al dipolo;</a:t>
            </a:r>
          </a:p>
          <a:p>
            <a:pPr lvl="1" algn="just"/>
            <a:r>
              <a:rPr lang="it-IT" dirty="0" smtClean="0"/>
              <a:t>oltre una tensione di soglia, le molecole diventano parallele al dipolo;</a:t>
            </a:r>
          </a:p>
          <a:p>
            <a:pPr lvl="1" algn="just"/>
            <a:r>
              <a:rPr lang="it-IT" dirty="0" smtClean="0"/>
              <a:t>cristallo nematico E7, n</a:t>
            </a:r>
            <a:r>
              <a:rPr lang="it-IT" baseline="-25000" dirty="0" smtClean="0"/>
              <a:t>o </a:t>
            </a:r>
            <a:r>
              <a:rPr lang="it-IT" dirty="0" smtClean="0"/>
              <a:t>= 1.49, n</a:t>
            </a:r>
            <a:r>
              <a:rPr lang="it-IT" baseline="-25000" dirty="0" smtClean="0"/>
              <a:t>e </a:t>
            </a:r>
            <a:r>
              <a:rPr lang="it-IT" dirty="0" smtClean="0"/>
              <a:t>= 1.75;</a:t>
            </a:r>
          </a:p>
          <a:p>
            <a:pPr lvl="1" algn="just"/>
            <a:r>
              <a:rPr lang="it-IT" dirty="0" smtClean="0"/>
              <a:t>L = 82nm, g = 2nm, a=5nm, dipolo in argento.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Sintonizzazione elettrica (2)</a:t>
            </a:r>
            <a:endParaRPr lang="it-IT"/>
          </a:p>
        </p:txBody>
      </p:sp>
      <p:pic>
        <p:nvPicPr>
          <p:cNvPr id="13" name="Immagine 12" descr="circuit_rx_LC.tif"/>
          <p:cNvPicPr>
            <a:picLocks noChangeAspect="1"/>
          </p:cNvPicPr>
          <p:nvPr/>
        </p:nvPicPr>
        <p:blipFill>
          <a:blip r:embed="rId3"/>
          <a:srcRect l="3297" t="6326" r="4335" b="2708"/>
          <a:stretch>
            <a:fillRect/>
          </a:stretch>
        </p:blipFill>
        <p:spPr>
          <a:xfrm>
            <a:off x="2657639" y="4694439"/>
            <a:ext cx="3851403" cy="1904064"/>
          </a:xfrm>
          <a:prstGeom prst="rect">
            <a:avLst/>
          </a:prstGeom>
        </p:spPr>
      </p:pic>
      <p:sp>
        <p:nvSpPr>
          <p:cNvPr id="14" name="Titolo 2"/>
          <p:cNvSpPr txBox="1">
            <a:spLocks/>
          </p:cNvSpPr>
          <p:nvPr/>
        </p:nvSpPr>
        <p:spPr bwMode="black">
          <a:xfrm>
            <a:off x="3783096" y="244064"/>
            <a:ext cx="50841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XXVI Riunione Annuale dei Ricercatori di Elettrotecnica,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 smtClean="0">
                <a:solidFill>
                  <a:srgbClr val="014353"/>
                </a:solidFill>
                <a:latin typeface="+mj-lt"/>
                <a:ea typeface="+mj-ea"/>
                <a:cs typeface="+mj-cs"/>
              </a:rPr>
              <a:t>Napoli, </a:t>
            </a: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Giugno 2010</a:t>
            </a:r>
            <a:r>
              <a:rPr kumimoji="0" lang="it-IT" sz="1200" b="1" i="0" u="none" strike="noStrike" kern="0" cap="none" spc="0" normalizeH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0143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8282" y="5181600"/>
            <a:ext cx="2430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mtClean="0">
                <a:solidFill>
                  <a:srgbClr val="014353"/>
                </a:solidFill>
              </a:rPr>
              <a:t>C. De Angelis, A. Locatelli et al., </a:t>
            </a:r>
            <a:r>
              <a:rPr lang="it-IT" smtClean="0">
                <a:solidFill>
                  <a:srgbClr val="014353"/>
                </a:solidFill>
              </a:rPr>
              <a:t>“Frequency </a:t>
            </a:r>
            <a:r>
              <a:rPr lang="it-IT" smtClean="0">
                <a:solidFill>
                  <a:srgbClr val="014353"/>
                </a:solidFill>
              </a:rPr>
              <a:t>addressing of nano-objects by electrical tuning of optical </a:t>
            </a:r>
            <a:r>
              <a:rPr lang="it-IT" smtClean="0">
                <a:solidFill>
                  <a:srgbClr val="014353"/>
                </a:solidFill>
              </a:rPr>
              <a:t>antennas”, </a:t>
            </a:r>
            <a:r>
              <a:rPr lang="it-IT" smtClean="0">
                <a:solidFill>
                  <a:srgbClr val="014353"/>
                </a:solidFill>
              </a:rPr>
              <a:t>Journ. Opt. Soc. Am. B 27, pp. 997-1001, 2010.</a:t>
            </a:r>
            <a:endParaRPr lang="it-IT">
              <a:solidFill>
                <a:srgbClr val="01435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Sintonizzazione elettrica (3)</a:t>
            </a:r>
            <a:endParaRPr lang="it-IT"/>
          </a:p>
        </p:txBody>
      </p:sp>
      <p:sp>
        <p:nvSpPr>
          <p:cNvPr id="18" name="Titolo 2"/>
          <p:cNvSpPr txBox="1">
            <a:spLocks/>
          </p:cNvSpPr>
          <p:nvPr/>
        </p:nvSpPr>
        <p:spPr bwMode="black">
          <a:xfrm>
            <a:off x="3783096" y="244064"/>
            <a:ext cx="50841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XXVI Riunione Annuale dei Ricercatori di Elettrotecnica,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 smtClean="0">
                <a:solidFill>
                  <a:srgbClr val="014353"/>
                </a:solidFill>
                <a:latin typeface="+mj-lt"/>
                <a:ea typeface="+mj-ea"/>
                <a:cs typeface="+mj-cs"/>
              </a:rPr>
              <a:t>Napoli, </a:t>
            </a: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Giugno 2010</a:t>
            </a:r>
            <a:r>
              <a:rPr kumimoji="0" lang="it-IT" sz="1200" b="1" i="0" u="none" strike="noStrike" kern="0" cap="none" spc="0" normalizeH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0143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745972" y="1268827"/>
            <a:ext cx="8129323" cy="5408697"/>
            <a:chOff x="745972" y="1268827"/>
            <a:chExt cx="8129323" cy="5408697"/>
          </a:xfrm>
        </p:grpSpPr>
        <p:pic>
          <p:nvPicPr>
            <p:cNvPr id="14" name="Immagine 13" descr="effective_length_LC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7740" y="3946360"/>
              <a:ext cx="3530860" cy="2731164"/>
            </a:xfrm>
            <a:prstGeom prst="rect">
              <a:avLst/>
            </a:prstGeom>
          </p:spPr>
        </p:pic>
        <p:pic>
          <p:nvPicPr>
            <p:cNvPr id="9" name="Immagine 8" descr="input_resistance_LC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972" y="1395661"/>
              <a:ext cx="3509870" cy="2676357"/>
            </a:xfrm>
            <a:prstGeom prst="rect">
              <a:avLst/>
            </a:prstGeom>
          </p:spPr>
        </p:pic>
        <p:pic>
          <p:nvPicPr>
            <p:cNvPr id="10" name="Immagine 9" descr="input_reactance_LC.t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7522" y="1720528"/>
              <a:ext cx="3490449" cy="2695074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4640179" y="4455695"/>
              <a:ext cx="42351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Font typeface="Wingdings" pitchFamily="2" charset="2"/>
                <a:buChar char="ü"/>
              </a:pPr>
              <a:r>
                <a:rPr lang="it-IT" sz="1600" dirty="0" smtClean="0">
                  <a:solidFill>
                    <a:srgbClr val="014353"/>
                  </a:solidFill>
                </a:rPr>
                <a:t> </a:t>
              </a:r>
              <a:r>
                <a:rPr lang="it-IT" sz="1600" dirty="0" smtClean="0">
                  <a:solidFill>
                    <a:srgbClr val="0070C0"/>
                  </a:solidFill>
                </a:rPr>
                <a:t>Direttore ortogonale (parallelo) al dipolo;</a:t>
              </a:r>
            </a:p>
            <a:p>
              <a:pPr algn="just"/>
              <a:endParaRPr lang="it-IT" sz="1600" dirty="0" smtClean="0">
                <a:solidFill>
                  <a:srgbClr val="0070C0"/>
                </a:solidFill>
              </a:endParaRPr>
            </a:p>
            <a:p>
              <a:pPr algn="just">
                <a:buFont typeface="Wingdings" pitchFamily="2" charset="2"/>
                <a:buChar char="ü"/>
              </a:pPr>
              <a:r>
                <a:rPr lang="it-IT" sz="1600" dirty="0" smtClean="0">
                  <a:solidFill>
                    <a:srgbClr val="014353"/>
                  </a:solidFill>
                </a:rPr>
                <a:t> </a:t>
              </a:r>
              <a:r>
                <a:rPr lang="it-IT" sz="1600" dirty="0" smtClean="0">
                  <a:solidFill>
                    <a:srgbClr val="FF0000"/>
                  </a:solidFill>
                </a:rPr>
                <a:t>dipolo immerso in un mezzo isotropo con indice di rifrazione pari a n</a:t>
              </a:r>
              <a:r>
                <a:rPr lang="it-IT" sz="1600" baseline="-25000" dirty="0" smtClean="0">
                  <a:solidFill>
                    <a:srgbClr val="FF0000"/>
                  </a:solidFill>
                </a:rPr>
                <a:t>o</a:t>
              </a:r>
              <a:r>
                <a:rPr lang="it-IT" sz="1600" dirty="0" smtClean="0">
                  <a:solidFill>
                    <a:srgbClr val="FF0000"/>
                  </a:solidFill>
                </a:rPr>
                <a:t> (n</a:t>
              </a:r>
              <a:r>
                <a:rPr lang="it-IT" sz="1600" baseline="-25000" dirty="0" smtClean="0">
                  <a:solidFill>
                    <a:srgbClr val="FF0000"/>
                  </a:solidFill>
                </a:rPr>
                <a:t>e</a:t>
              </a:r>
              <a:r>
                <a:rPr lang="it-IT" sz="1600" dirty="0" smtClean="0">
                  <a:solidFill>
                    <a:srgbClr val="FF0000"/>
                  </a:solidFill>
                </a:rPr>
                <a:t>).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2647894" y="1548043"/>
              <a:ext cx="14678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smtClean="0">
                  <a:solidFill>
                    <a:srgbClr val="014353"/>
                  </a:solidFill>
                </a:rPr>
                <a:t>Resistenza del dipolo R</a:t>
              </a:r>
              <a:r>
                <a:rPr lang="it-IT" sz="1600" b="1" baseline="-25000" smtClean="0">
                  <a:solidFill>
                    <a:srgbClr val="014353"/>
                  </a:solidFill>
                </a:rPr>
                <a:t>dip</a:t>
              </a:r>
              <a:endParaRPr lang="it-IT" sz="1600" b="1" baseline="-25000">
                <a:solidFill>
                  <a:srgbClr val="014353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6582950" y="1268827"/>
              <a:ext cx="17807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rgbClr val="014353"/>
                  </a:solidFill>
                </a:rPr>
                <a:t>Reattanza del dipolo </a:t>
              </a:r>
              <a:r>
                <a:rPr lang="it-IT" sz="1600" b="1" dirty="0" err="1" smtClean="0">
                  <a:solidFill>
                    <a:srgbClr val="014353"/>
                  </a:solidFill>
                </a:rPr>
                <a:t>X</a:t>
              </a:r>
              <a:r>
                <a:rPr lang="it-IT" sz="1600" b="1" baseline="-25000" dirty="0" err="1" smtClean="0">
                  <a:solidFill>
                    <a:srgbClr val="014353"/>
                  </a:solidFill>
                </a:rPr>
                <a:t>dip</a:t>
              </a:r>
              <a:endParaRPr lang="it-IT" sz="1600" b="1" baseline="-25000" dirty="0">
                <a:solidFill>
                  <a:srgbClr val="014353"/>
                </a:solidFill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3255974" y="4146864"/>
              <a:ext cx="8662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err="1" smtClean="0">
                  <a:solidFill>
                    <a:srgbClr val="014353"/>
                  </a:solidFill>
                </a:rPr>
                <a:t>V</a:t>
              </a:r>
              <a:r>
                <a:rPr lang="it-IT" sz="1600" b="1" baseline="-25000" dirty="0" err="1" smtClean="0">
                  <a:solidFill>
                    <a:srgbClr val="014353"/>
                  </a:solidFill>
                </a:rPr>
                <a:t>oc</a:t>
              </a:r>
              <a:endParaRPr lang="it-IT" sz="1600" b="1" baseline="-25000" dirty="0">
                <a:solidFill>
                  <a:srgbClr val="01435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Sintonizzazione elettrica (4)</a:t>
            </a:r>
            <a:endParaRPr lang="it-IT"/>
          </a:p>
        </p:txBody>
      </p:sp>
      <p:sp>
        <p:nvSpPr>
          <p:cNvPr id="10" name="Titolo 2"/>
          <p:cNvSpPr txBox="1">
            <a:spLocks/>
          </p:cNvSpPr>
          <p:nvPr/>
        </p:nvSpPr>
        <p:spPr bwMode="black">
          <a:xfrm>
            <a:off x="3783096" y="244064"/>
            <a:ext cx="50841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XXVI Riunione Annuale dei Ricercatori di Elettrotecnica,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 smtClean="0">
                <a:solidFill>
                  <a:srgbClr val="014353"/>
                </a:solidFill>
                <a:latin typeface="+mj-lt"/>
                <a:ea typeface="+mj-ea"/>
                <a:cs typeface="+mj-cs"/>
              </a:rPr>
              <a:t>Napoli, </a:t>
            </a: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Giugno 2010</a:t>
            </a:r>
            <a:r>
              <a:rPr kumimoji="0" lang="it-IT" sz="1200" b="1" i="0" u="none" strike="noStrike" kern="0" cap="none" spc="0" normalizeH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0143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495800" y="4455697"/>
            <a:ext cx="4235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smtClean="0">
                <a:solidFill>
                  <a:srgbClr val="000000"/>
                </a:solidFill>
              </a:rPr>
              <a:t>Sintonizzazione di un carico </a:t>
            </a:r>
            <a:r>
              <a:rPr lang="it-IT" sz="1600" b="1" smtClean="0">
                <a:solidFill>
                  <a:srgbClr val="000000"/>
                </a:solidFill>
              </a:rPr>
              <a:t>su scala nanometrica</a:t>
            </a:r>
            <a:r>
              <a:rPr lang="it-IT" sz="1600" smtClean="0">
                <a:solidFill>
                  <a:srgbClr val="000000"/>
                </a:solidFill>
              </a:rPr>
              <a:t> mediante una tensione di controllo applicata ad elettrodi </a:t>
            </a:r>
            <a:r>
              <a:rPr lang="it-IT" sz="1600" b="1" smtClean="0">
                <a:solidFill>
                  <a:srgbClr val="000000"/>
                </a:solidFill>
              </a:rPr>
              <a:t>su scala micrometrica!</a:t>
            </a:r>
          </a:p>
        </p:txBody>
      </p:sp>
      <p:grpSp>
        <p:nvGrpSpPr>
          <p:cNvPr id="21" name="Gruppo 20"/>
          <p:cNvGrpSpPr/>
          <p:nvPr/>
        </p:nvGrpSpPr>
        <p:grpSpPr>
          <a:xfrm>
            <a:off x="700589" y="1227222"/>
            <a:ext cx="7726036" cy="5534522"/>
            <a:chOff x="700589" y="1227222"/>
            <a:chExt cx="7726036" cy="5534522"/>
          </a:xfrm>
        </p:grpSpPr>
        <p:grpSp>
          <p:nvGrpSpPr>
            <p:cNvPr id="16" name="Gruppo 15"/>
            <p:cNvGrpSpPr/>
            <p:nvPr/>
          </p:nvGrpSpPr>
          <p:grpSpPr>
            <a:xfrm>
              <a:off x="721894" y="1323469"/>
              <a:ext cx="3669513" cy="2719136"/>
              <a:chOff x="721894" y="1323469"/>
              <a:chExt cx="3669513" cy="2719136"/>
            </a:xfrm>
          </p:grpSpPr>
          <p:pic>
            <p:nvPicPr>
              <p:cNvPr id="9" name="Immagine 8" descr="load_LC.ti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1894" y="1323469"/>
                <a:ext cx="3669513" cy="2719136"/>
              </a:xfrm>
              <a:prstGeom prst="rect">
                <a:avLst/>
              </a:prstGeom>
            </p:spPr>
          </p:pic>
          <p:sp>
            <p:nvSpPr>
              <p:cNvPr id="7" name="CasellaDiTesto 6"/>
              <p:cNvSpPr txBox="1"/>
              <p:nvPr/>
            </p:nvSpPr>
            <p:spPr>
              <a:xfrm>
                <a:off x="2522614" y="1523979"/>
                <a:ext cx="14678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rgbClr val="014353"/>
                    </a:solidFill>
                  </a:rPr>
                  <a:t>Reattanza del carico</a:t>
                </a:r>
                <a:endParaRPr lang="it-IT" sz="1600" b="1">
                  <a:solidFill>
                    <a:srgbClr val="014353"/>
                  </a:solidFill>
                </a:endParaRPr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2867521" y="2374214"/>
                <a:ext cx="10427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smtClean="0">
                    <a:solidFill>
                      <a:srgbClr val="014353"/>
                    </a:solidFill>
                  </a:rPr>
                  <a:t>Parallelo</a:t>
                </a:r>
                <a:endParaRPr lang="it-IT" b="1">
                  <a:solidFill>
                    <a:srgbClr val="014353"/>
                  </a:solidFill>
                </a:endParaRPr>
              </a:p>
            </p:txBody>
          </p:sp>
          <p:sp>
            <p:nvSpPr>
              <p:cNvPr id="13" name="CasellaDiTesto 12"/>
              <p:cNvSpPr txBox="1"/>
              <p:nvPr/>
            </p:nvSpPr>
            <p:spPr>
              <a:xfrm>
                <a:off x="1913016" y="3043969"/>
                <a:ext cx="11189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smtClean="0">
                    <a:solidFill>
                      <a:srgbClr val="014353"/>
                    </a:solidFill>
                  </a:rPr>
                  <a:t>Ortogonale</a:t>
                </a:r>
                <a:endParaRPr lang="it-IT" b="1">
                  <a:solidFill>
                    <a:srgbClr val="014353"/>
                  </a:solidFill>
                </a:endParaRPr>
              </a:p>
            </p:txBody>
          </p:sp>
        </p:grpSp>
        <p:grpSp>
          <p:nvGrpSpPr>
            <p:cNvPr id="17" name="Gruppo 16"/>
            <p:cNvGrpSpPr/>
            <p:nvPr/>
          </p:nvGrpSpPr>
          <p:grpSpPr>
            <a:xfrm>
              <a:off x="4670533" y="1227222"/>
              <a:ext cx="3756092" cy="2851484"/>
              <a:chOff x="4670533" y="1227222"/>
              <a:chExt cx="3756092" cy="2851484"/>
            </a:xfrm>
          </p:grpSpPr>
          <p:pic>
            <p:nvPicPr>
              <p:cNvPr id="4" name="Immagine 3" descr="field_enhance_LC.ti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70533" y="1227222"/>
                <a:ext cx="3756092" cy="2851484"/>
              </a:xfrm>
              <a:prstGeom prst="rect">
                <a:avLst/>
              </a:prstGeom>
            </p:spPr>
          </p:pic>
          <p:sp>
            <p:nvSpPr>
              <p:cNvPr id="8" name="CasellaDiTesto 7"/>
              <p:cNvSpPr txBox="1"/>
              <p:nvPr/>
            </p:nvSpPr>
            <p:spPr>
              <a:xfrm>
                <a:off x="6733671" y="1511948"/>
                <a:ext cx="13515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rgbClr val="014353"/>
                    </a:solidFill>
                  </a:rPr>
                  <a:t>Field enhancement</a:t>
                </a:r>
                <a:endParaRPr lang="it-IT" sz="1600" b="1">
                  <a:solidFill>
                    <a:srgbClr val="014353"/>
                  </a:solidFill>
                </a:endParaRPr>
              </a:p>
            </p:txBody>
          </p:sp>
          <p:sp>
            <p:nvSpPr>
              <p:cNvPr id="14" name="CasellaDiTesto 13"/>
              <p:cNvSpPr txBox="1"/>
              <p:nvPr/>
            </p:nvSpPr>
            <p:spPr>
              <a:xfrm>
                <a:off x="5205658" y="2017274"/>
                <a:ext cx="11189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smtClean="0">
                    <a:solidFill>
                      <a:srgbClr val="014353"/>
                    </a:solidFill>
                  </a:rPr>
                  <a:t>Ortogonale</a:t>
                </a:r>
                <a:endParaRPr lang="it-IT" b="1">
                  <a:solidFill>
                    <a:srgbClr val="014353"/>
                  </a:solidFill>
                </a:endParaRPr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>
                <a:off x="6890076" y="2402285"/>
                <a:ext cx="11189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smtClean="0">
                    <a:solidFill>
                      <a:srgbClr val="014353"/>
                    </a:solidFill>
                  </a:rPr>
                  <a:t>Parallelo</a:t>
                </a:r>
                <a:endParaRPr lang="it-IT" b="1">
                  <a:solidFill>
                    <a:srgbClr val="014353"/>
                  </a:solidFill>
                </a:endParaRPr>
              </a:p>
            </p:txBody>
          </p:sp>
        </p:grpSp>
        <p:grpSp>
          <p:nvGrpSpPr>
            <p:cNvPr id="20" name="Gruppo 19"/>
            <p:cNvGrpSpPr/>
            <p:nvPr/>
          </p:nvGrpSpPr>
          <p:grpSpPr>
            <a:xfrm>
              <a:off x="700589" y="4027321"/>
              <a:ext cx="3606717" cy="2734423"/>
              <a:chOff x="700589" y="4027321"/>
              <a:chExt cx="3606717" cy="2734423"/>
            </a:xfrm>
          </p:grpSpPr>
          <p:pic>
            <p:nvPicPr>
              <p:cNvPr id="5" name="Immagine 4" descr="tuning_LC.ti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589" y="4027321"/>
                <a:ext cx="3606717" cy="2734423"/>
              </a:xfrm>
              <a:prstGeom prst="rect">
                <a:avLst/>
              </a:prstGeom>
            </p:spPr>
          </p:pic>
          <p:sp>
            <p:nvSpPr>
              <p:cNvPr id="6" name="CasellaDiTesto 5"/>
              <p:cNvSpPr txBox="1"/>
              <p:nvPr/>
            </p:nvSpPr>
            <p:spPr>
              <a:xfrm>
                <a:off x="2683041" y="4283221"/>
                <a:ext cx="13234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rgbClr val="014353"/>
                    </a:solidFill>
                  </a:rPr>
                  <a:t>Tuning della risonanza</a:t>
                </a:r>
                <a:endParaRPr lang="it-IT" sz="1600" b="1">
                  <a:solidFill>
                    <a:srgbClr val="014353"/>
                  </a:solidFill>
                </a:endParaRPr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1195131" y="4479738"/>
                <a:ext cx="11189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smtClean="0">
                    <a:solidFill>
                      <a:srgbClr val="014353"/>
                    </a:solidFill>
                  </a:rPr>
                  <a:t>Ortogonale</a:t>
                </a:r>
                <a:endParaRPr lang="it-IT" b="1">
                  <a:solidFill>
                    <a:srgbClr val="014353"/>
                  </a:solidFill>
                </a:endParaRPr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3132219" y="5694926"/>
                <a:ext cx="11189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smtClean="0">
                    <a:solidFill>
                      <a:srgbClr val="014353"/>
                    </a:solidFill>
                  </a:rPr>
                  <a:t>Parallelo</a:t>
                </a:r>
                <a:endParaRPr lang="it-IT" b="1">
                  <a:solidFill>
                    <a:srgbClr val="014353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dirty="0" smtClean="0"/>
              <a:t>Effetto dello spostamento dei terminali:</a:t>
            </a:r>
          </a:p>
          <a:p>
            <a:pPr lvl="1" algn="just"/>
            <a:r>
              <a:rPr lang="it-IT" dirty="0" smtClean="0"/>
              <a:t>si ha una sintonizzazione del circuito equivalente di </a:t>
            </a:r>
            <a:r>
              <a:rPr lang="it-IT" dirty="0" err="1" smtClean="0"/>
              <a:t>Thévenin</a:t>
            </a:r>
            <a:r>
              <a:rPr lang="it-IT" dirty="0" smtClean="0"/>
              <a:t> dell’</a:t>
            </a:r>
            <a:r>
              <a:rPr lang="it-IT" dirty="0" err="1" smtClean="0"/>
              <a:t>antenna…</a:t>
            </a:r>
            <a:endParaRPr lang="it-IT" dirty="0" smtClean="0"/>
          </a:p>
          <a:p>
            <a:pPr lvl="1" algn="just"/>
            <a:r>
              <a:rPr lang="it-IT" dirty="0" err="1" smtClean="0"/>
              <a:t>…ma</a:t>
            </a:r>
            <a:r>
              <a:rPr lang="it-IT" dirty="0" smtClean="0"/>
              <a:t> il carico rimane </a:t>
            </a:r>
            <a:r>
              <a:rPr lang="it-IT" b="1" dirty="0" smtClean="0"/>
              <a:t>costante! </a:t>
            </a:r>
          </a:p>
          <a:p>
            <a:pPr lvl="1" algn="just"/>
            <a:r>
              <a:rPr lang="it-IT" dirty="0" smtClean="0"/>
              <a:t>Caso complementare rispetto al precedente.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Dipoli ottici con gap shiftato  (1) </a:t>
            </a:r>
            <a:endParaRPr lang="it-IT"/>
          </a:p>
        </p:txBody>
      </p:sp>
      <p:pic>
        <p:nvPicPr>
          <p:cNvPr id="5" name="Immagine 4" descr="displaced_gap_dipol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274" y="4030990"/>
            <a:ext cx="3248526" cy="1315790"/>
          </a:xfrm>
          <a:prstGeom prst="rect">
            <a:avLst/>
          </a:prstGeom>
        </p:spPr>
      </p:pic>
      <p:pic>
        <p:nvPicPr>
          <p:cNvPr id="6" name="Immagine 5" descr="circuit_rx_displaced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19" y="3811632"/>
            <a:ext cx="3861385" cy="2227973"/>
          </a:xfrm>
          <a:prstGeom prst="rect">
            <a:avLst/>
          </a:prstGeom>
        </p:spPr>
      </p:pic>
      <p:sp>
        <p:nvSpPr>
          <p:cNvPr id="7" name="Titolo 2"/>
          <p:cNvSpPr txBox="1">
            <a:spLocks/>
          </p:cNvSpPr>
          <p:nvPr/>
        </p:nvSpPr>
        <p:spPr bwMode="black">
          <a:xfrm>
            <a:off x="739106" y="6067348"/>
            <a:ext cx="50841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XXVI Riunione Annuale dei Ricercatori di Elettrotecnica,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 smtClean="0">
                <a:solidFill>
                  <a:srgbClr val="014353"/>
                </a:solidFill>
                <a:latin typeface="+mj-lt"/>
                <a:ea typeface="+mj-ea"/>
                <a:cs typeface="+mj-cs"/>
              </a:rPr>
              <a:t>Napoli, </a:t>
            </a: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Giugno 2010</a:t>
            </a:r>
            <a:r>
              <a:rPr kumimoji="0" lang="it-IT" sz="1200" b="1" i="0" u="none" strike="noStrike" kern="0" cap="none" spc="0" normalizeH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0143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Dipoli ottici con gap shiftato  (2) </a:t>
            </a:r>
            <a:endParaRPr lang="it-IT"/>
          </a:p>
        </p:txBody>
      </p:sp>
      <p:pic>
        <p:nvPicPr>
          <p:cNvPr id="4" name="Immagine 3" descr="input_reactance_displaced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937" y="1395662"/>
            <a:ext cx="3397334" cy="2678029"/>
          </a:xfrm>
          <a:prstGeom prst="rect">
            <a:avLst/>
          </a:prstGeom>
        </p:spPr>
      </p:pic>
      <p:pic>
        <p:nvPicPr>
          <p:cNvPr id="6" name="Immagine 5" descr="input_resistance_displaced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35" y="1407693"/>
            <a:ext cx="3301081" cy="2634413"/>
          </a:xfrm>
          <a:prstGeom prst="rect">
            <a:avLst/>
          </a:prstGeom>
        </p:spPr>
      </p:pic>
      <p:pic>
        <p:nvPicPr>
          <p:cNvPr id="7" name="Immagine 6" descr="field_enhancement_displaced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18" y="4099311"/>
            <a:ext cx="3390398" cy="262133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450426" y="1463821"/>
            <a:ext cx="1467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smtClean="0">
                <a:solidFill>
                  <a:srgbClr val="014353"/>
                </a:solidFill>
              </a:rPr>
              <a:t>Resistenza di ingresso</a:t>
            </a:r>
            <a:endParaRPr lang="it-IT" sz="1600" b="1">
              <a:solidFill>
                <a:srgbClr val="014353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637416" y="1367568"/>
            <a:ext cx="1467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014353"/>
                </a:solidFill>
              </a:rPr>
              <a:t>Reattanza di ingresso</a:t>
            </a:r>
            <a:endParaRPr lang="it-IT" sz="1600" b="1" dirty="0">
              <a:solidFill>
                <a:srgbClr val="014353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450425" y="4146863"/>
            <a:ext cx="1467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smtClean="0">
                <a:solidFill>
                  <a:srgbClr val="014353"/>
                </a:solidFill>
              </a:rPr>
              <a:t>Field enhancement</a:t>
            </a:r>
            <a:endParaRPr lang="it-IT" sz="1600" b="1">
              <a:solidFill>
                <a:srgbClr val="014353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868894" y="1989203"/>
            <a:ext cx="922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>
                <a:solidFill>
                  <a:srgbClr val="014353"/>
                </a:solidFill>
              </a:rPr>
              <a:t>s=0nm</a:t>
            </a:r>
            <a:endParaRPr lang="it-IT" b="1">
              <a:solidFill>
                <a:srgbClr val="014353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887577" y="5558571"/>
            <a:ext cx="922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>
                <a:solidFill>
                  <a:srgbClr val="014353"/>
                </a:solidFill>
              </a:rPr>
              <a:t>s=20nm</a:t>
            </a:r>
            <a:endParaRPr lang="it-IT" b="1">
              <a:solidFill>
                <a:srgbClr val="014353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913019" y="4692298"/>
            <a:ext cx="922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>
                <a:solidFill>
                  <a:srgbClr val="014353"/>
                </a:solidFill>
              </a:rPr>
              <a:t>s=0nm</a:t>
            </a:r>
            <a:endParaRPr lang="it-IT" b="1">
              <a:solidFill>
                <a:srgbClr val="014353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915520" y="1740551"/>
            <a:ext cx="922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>
                <a:solidFill>
                  <a:srgbClr val="014353"/>
                </a:solidFill>
              </a:rPr>
              <a:t>s=0nm</a:t>
            </a:r>
            <a:endParaRPr lang="it-IT" b="1">
              <a:solidFill>
                <a:srgbClr val="014353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541165" y="2077434"/>
            <a:ext cx="922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>
                <a:solidFill>
                  <a:srgbClr val="014353"/>
                </a:solidFill>
              </a:rPr>
              <a:t>s=20nm</a:t>
            </a:r>
            <a:endParaRPr lang="it-IT" b="1">
              <a:solidFill>
                <a:srgbClr val="014353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494538" y="2566717"/>
            <a:ext cx="922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mtClean="0">
                <a:solidFill>
                  <a:srgbClr val="014353"/>
                </a:solidFill>
              </a:rPr>
              <a:t>s=20nm</a:t>
            </a:r>
            <a:endParaRPr lang="it-IT" b="1">
              <a:solidFill>
                <a:srgbClr val="014353"/>
              </a:solidFill>
            </a:endParaRPr>
          </a:p>
        </p:txBody>
      </p:sp>
      <p:sp>
        <p:nvSpPr>
          <p:cNvPr id="17" name="Titolo 2"/>
          <p:cNvSpPr txBox="1">
            <a:spLocks/>
          </p:cNvSpPr>
          <p:nvPr/>
        </p:nvSpPr>
        <p:spPr bwMode="black">
          <a:xfrm>
            <a:off x="3783096" y="244064"/>
            <a:ext cx="50841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XXVI Riunione Annuale dei Ricercatori di Elettrotecnica,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 smtClean="0">
                <a:solidFill>
                  <a:srgbClr val="014353"/>
                </a:solidFill>
                <a:latin typeface="+mj-lt"/>
                <a:ea typeface="+mj-ea"/>
                <a:cs typeface="+mj-cs"/>
              </a:rPr>
              <a:t>Napoli, </a:t>
            </a: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Giugno 2010</a:t>
            </a:r>
            <a:r>
              <a:rPr kumimoji="0" lang="it-IT" sz="1200" b="1" i="0" u="none" strike="noStrike" kern="0" cap="none" spc="0" normalizeH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0143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495795" y="4311311"/>
            <a:ext cx="4235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it-IT" sz="1600" dirty="0" smtClean="0">
                <a:solidFill>
                  <a:srgbClr val="014353"/>
                </a:solidFill>
              </a:rPr>
              <a:t> </a:t>
            </a:r>
            <a:r>
              <a:rPr lang="it-IT" sz="1600" dirty="0" smtClean="0">
                <a:solidFill>
                  <a:srgbClr val="0070C0"/>
                </a:solidFill>
              </a:rPr>
              <a:t>Calcolo in </a:t>
            </a:r>
            <a:r>
              <a:rPr lang="it-IT" sz="1600" dirty="0" err="1" smtClean="0">
                <a:solidFill>
                  <a:srgbClr val="0070C0"/>
                </a:solidFill>
              </a:rPr>
              <a:t>Tx</a:t>
            </a:r>
            <a:r>
              <a:rPr lang="it-IT" sz="1600" dirty="0" smtClean="0">
                <a:solidFill>
                  <a:srgbClr val="0070C0"/>
                </a:solidFill>
              </a:rPr>
              <a:t> + parallelo (</a:t>
            </a:r>
            <a:r>
              <a:rPr lang="it-IT" sz="1600" dirty="0" err="1" smtClean="0">
                <a:solidFill>
                  <a:srgbClr val="0070C0"/>
                </a:solidFill>
              </a:rPr>
              <a:t>Z</a:t>
            </a:r>
            <a:r>
              <a:rPr lang="it-IT" sz="1600" baseline="-25000" dirty="0" err="1" smtClean="0">
                <a:solidFill>
                  <a:srgbClr val="0070C0"/>
                </a:solidFill>
              </a:rPr>
              <a:t>in</a:t>
            </a:r>
            <a:r>
              <a:rPr lang="it-IT" sz="1600" dirty="0" smtClean="0">
                <a:solidFill>
                  <a:srgbClr val="0070C0"/>
                </a:solidFill>
              </a:rPr>
              <a:t>) e partitore di tensione (</a:t>
            </a:r>
            <a:r>
              <a:rPr lang="it-IT" sz="1600" dirty="0" err="1" smtClean="0">
                <a:solidFill>
                  <a:srgbClr val="0070C0"/>
                </a:solidFill>
              </a:rPr>
              <a:t>V</a:t>
            </a:r>
            <a:r>
              <a:rPr lang="it-IT" sz="1600" baseline="-25000" dirty="0" err="1" smtClean="0">
                <a:solidFill>
                  <a:srgbClr val="0070C0"/>
                </a:solidFill>
              </a:rPr>
              <a:t>gap</a:t>
            </a:r>
            <a:r>
              <a:rPr lang="it-IT" sz="1600" dirty="0" smtClean="0">
                <a:solidFill>
                  <a:srgbClr val="0070C0"/>
                </a:solidFill>
              </a:rPr>
              <a:t>) ;</a:t>
            </a:r>
          </a:p>
          <a:p>
            <a:pPr algn="just"/>
            <a:endParaRPr lang="it-IT" sz="1600" dirty="0" smtClean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it-IT" sz="1600" dirty="0" smtClean="0">
                <a:solidFill>
                  <a:srgbClr val="014353"/>
                </a:solidFill>
              </a:rPr>
              <a:t> </a:t>
            </a:r>
            <a:r>
              <a:rPr lang="it-IT" sz="1600" dirty="0" smtClean="0">
                <a:solidFill>
                  <a:srgbClr val="FF0000"/>
                </a:solidFill>
              </a:rPr>
              <a:t>soluzione dell’equazione di </a:t>
            </a:r>
            <a:r>
              <a:rPr lang="it-IT" sz="1600" dirty="0" err="1" smtClean="0">
                <a:solidFill>
                  <a:srgbClr val="FF0000"/>
                </a:solidFill>
              </a:rPr>
              <a:t>Pocklington</a:t>
            </a:r>
            <a:r>
              <a:rPr lang="it-IT" sz="1600" dirty="0" smtClean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Dipoli ottici con gap shiftato  (3) </a:t>
            </a:r>
            <a:endParaRPr lang="it-IT"/>
          </a:p>
        </p:txBody>
      </p:sp>
      <p:sp>
        <p:nvSpPr>
          <p:cNvPr id="4" name="Titolo 2"/>
          <p:cNvSpPr txBox="1">
            <a:spLocks/>
          </p:cNvSpPr>
          <p:nvPr/>
        </p:nvSpPr>
        <p:spPr bwMode="black">
          <a:xfrm>
            <a:off x="739106" y="6067348"/>
            <a:ext cx="50841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XXVI Riunione Annuale dei Ricercatori di Elettrotecnica,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 smtClean="0">
                <a:solidFill>
                  <a:srgbClr val="014353"/>
                </a:solidFill>
                <a:latin typeface="+mj-lt"/>
                <a:ea typeface="+mj-ea"/>
                <a:cs typeface="+mj-cs"/>
              </a:rPr>
              <a:t>Napoli, </a:t>
            </a: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Giugno 2010</a:t>
            </a:r>
            <a:r>
              <a:rPr kumimoji="0" lang="it-IT" sz="1200" b="1" i="0" u="none" strike="noStrike" kern="0" cap="none" spc="0" normalizeH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0143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681662" y="272717"/>
            <a:ext cx="505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mtClean="0">
                <a:solidFill>
                  <a:srgbClr val="014353"/>
                </a:solidFill>
              </a:rPr>
              <a:t>A. Locatelli, </a:t>
            </a:r>
            <a:r>
              <a:rPr lang="it-IT" smtClean="0">
                <a:solidFill>
                  <a:srgbClr val="014353"/>
                </a:solidFill>
              </a:rPr>
              <a:t>“Analysis </a:t>
            </a:r>
            <a:r>
              <a:rPr lang="it-IT" smtClean="0">
                <a:solidFill>
                  <a:srgbClr val="014353"/>
                </a:solidFill>
              </a:rPr>
              <a:t>of the optical properties of wire antennas with displaced </a:t>
            </a:r>
            <a:r>
              <a:rPr lang="it-IT" smtClean="0">
                <a:solidFill>
                  <a:srgbClr val="014353"/>
                </a:solidFill>
              </a:rPr>
              <a:t>terminals”, </a:t>
            </a:r>
            <a:r>
              <a:rPr lang="it-IT" smtClean="0">
                <a:solidFill>
                  <a:srgbClr val="014353"/>
                </a:solidFill>
              </a:rPr>
              <a:t>Opt. Express 18, pp. 9504-9510, 2010.</a:t>
            </a:r>
            <a:endParaRPr lang="it-IT">
              <a:solidFill>
                <a:srgbClr val="014353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933537" y="1295376"/>
            <a:ext cx="3402941" cy="2963802"/>
            <a:chOff x="862515" y="1343504"/>
            <a:chExt cx="3402941" cy="2963802"/>
          </a:xfrm>
        </p:grpSpPr>
        <p:pic>
          <p:nvPicPr>
            <p:cNvPr id="6" name="Immagine 5" descr="resonances_displaced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2515" y="1648328"/>
              <a:ext cx="3402941" cy="2658978"/>
            </a:xfrm>
            <a:prstGeom prst="rect">
              <a:avLst/>
            </a:prstGeom>
          </p:spPr>
        </p:pic>
        <p:sp>
          <p:nvSpPr>
            <p:cNvPr id="9" name="CasellaDiTesto 8"/>
            <p:cNvSpPr txBox="1"/>
            <p:nvPr/>
          </p:nvSpPr>
          <p:spPr>
            <a:xfrm>
              <a:off x="1251284" y="1343504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smtClean="0">
                  <a:solidFill>
                    <a:srgbClr val="014353"/>
                  </a:solidFill>
                </a:rPr>
                <a:t>Tuning delle risonanze</a:t>
              </a:r>
              <a:endParaRPr lang="it-IT" sz="1600" b="1">
                <a:solidFill>
                  <a:srgbClr val="014353"/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4838434" y="1291362"/>
            <a:ext cx="3343158" cy="2943751"/>
            <a:chOff x="4787083" y="1339490"/>
            <a:chExt cx="3343158" cy="2943751"/>
          </a:xfrm>
        </p:grpSpPr>
        <p:pic>
          <p:nvPicPr>
            <p:cNvPr id="8" name="Immagine 7" descr="field_enhancement_displaced_gap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7083" y="1660357"/>
              <a:ext cx="3343158" cy="2622884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5117546" y="1339490"/>
              <a:ext cx="29076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smtClean="0">
                  <a:solidFill>
                    <a:srgbClr val="014353"/>
                  </a:solidFill>
                </a:rPr>
                <a:t>Tuning del field enhancement</a:t>
              </a:r>
              <a:endParaRPr lang="it-IT" sz="1600" b="1">
                <a:solidFill>
                  <a:srgbClr val="014353"/>
                </a:solidFill>
              </a:endParaRPr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6770336" y="4347018"/>
            <a:ext cx="1989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it-IT" sz="1600" dirty="0" smtClean="0">
                <a:solidFill>
                  <a:srgbClr val="014353"/>
                </a:solidFill>
              </a:rPr>
              <a:t> </a:t>
            </a:r>
            <a:r>
              <a:rPr lang="it-IT" sz="1600" dirty="0" smtClean="0">
                <a:solidFill>
                  <a:srgbClr val="E41656"/>
                </a:solidFill>
              </a:rPr>
              <a:t>Prima risonanza. </a:t>
            </a:r>
          </a:p>
          <a:p>
            <a:pPr algn="just">
              <a:buFont typeface="Wingdings" pitchFamily="2" charset="2"/>
              <a:buChar char="ü"/>
            </a:pPr>
            <a:r>
              <a:rPr lang="it-IT" sz="1600" dirty="0" smtClean="0">
                <a:solidFill>
                  <a:srgbClr val="0070C0"/>
                </a:solidFill>
              </a:rPr>
              <a:t> Seconda risonanza.</a:t>
            </a:r>
          </a:p>
          <a:p>
            <a:pPr algn="just">
              <a:buFont typeface="Wingdings" pitchFamily="2" charset="2"/>
              <a:buChar char="ü"/>
            </a:pPr>
            <a:r>
              <a:rPr lang="it-IT" sz="1600" dirty="0" smtClean="0">
                <a:solidFill>
                  <a:srgbClr val="014353"/>
                </a:solidFill>
              </a:rPr>
              <a:t> </a:t>
            </a:r>
            <a:r>
              <a:rPr lang="it-IT" sz="1600" dirty="0" smtClean="0">
                <a:solidFill>
                  <a:srgbClr val="000000"/>
                </a:solidFill>
              </a:rPr>
              <a:t>Terza risonanza.</a:t>
            </a:r>
          </a:p>
          <a:p>
            <a:pPr algn="just">
              <a:buFont typeface="Wingdings" pitchFamily="2" charset="2"/>
              <a:buChar char="ü"/>
            </a:pPr>
            <a:r>
              <a:rPr lang="it-IT" sz="1600" dirty="0" smtClean="0">
                <a:solidFill>
                  <a:srgbClr val="014353"/>
                </a:solidFill>
              </a:rPr>
              <a:t> </a:t>
            </a:r>
            <a:r>
              <a:rPr lang="it-IT" sz="1600" dirty="0" smtClean="0">
                <a:solidFill>
                  <a:srgbClr val="FF0000"/>
                </a:solidFill>
              </a:rPr>
              <a:t>Quarta risonanza.</a:t>
            </a:r>
          </a:p>
        </p:txBody>
      </p:sp>
      <p:sp>
        <p:nvSpPr>
          <p:cNvPr id="17" name="Segnaposto contenuto 1"/>
          <p:cNvSpPr>
            <a:spLocks noGrp="1"/>
          </p:cNvSpPr>
          <p:nvPr>
            <p:ph idx="1"/>
          </p:nvPr>
        </p:nvSpPr>
        <p:spPr>
          <a:xfrm>
            <a:off x="138937" y="4332373"/>
            <a:ext cx="6346084" cy="1755607"/>
          </a:xfrm>
        </p:spPr>
        <p:txBody>
          <a:bodyPr/>
          <a:lstStyle/>
          <a:p>
            <a:pPr algn="just"/>
            <a:r>
              <a:rPr lang="it-IT" smtClean="0"/>
              <a:t>Effetto della rottura della simmetria:</a:t>
            </a:r>
          </a:p>
          <a:p>
            <a:pPr lvl="1" algn="just"/>
            <a:r>
              <a:rPr lang="it-IT" smtClean="0"/>
              <a:t>raddoppio del numero di risonanze utili;</a:t>
            </a:r>
          </a:p>
          <a:p>
            <a:pPr lvl="1" algn="just"/>
            <a:r>
              <a:rPr lang="it-IT" smtClean="0"/>
              <a:t>è un ulteriore grado di libertà per il progetto!</a:t>
            </a:r>
          </a:p>
          <a:p>
            <a:pPr lvl="1" algn="just"/>
            <a:r>
              <a:rPr lang="it-IT" smtClean="0"/>
              <a:t>C</a:t>
            </a:r>
            <a:r>
              <a:rPr lang="it-IT" smtClean="0"/>
              <a:t>omportamento </a:t>
            </a:r>
            <a:r>
              <a:rPr lang="it-IT" smtClean="0"/>
              <a:t>predicibile usando un semplice metodo analitico.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041314" y="1757607"/>
            <a:ext cx="7152188" cy="3981453"/>
          </a:xfrm>
        </p:spPr>
        <p:txBody>
          <a:bodyPr/>
          <a:lstStyle/>
          <a:p>
            <a:pPr algn="just"/>
            <a:r>
              <a:rPr lang="it-IT" dirty="0" smtClean="0"/>
              <a:t>È stata analizzata l’applicazione di modelli circuitali per lo studio di nano-antenne operanti alle frequenze ottiche.</a:t>
            </a:r>
          </a:p>
          <a:p>
            <a:pPr algn="just"/>
            <a:r>
              <a:rPr lang="it-IT" dirty="0" smtClean="0"/>
              <a:t>È stata dimostrata la possibilità di effettuare la sintonizzazione elettro-ottica di dipoli ottici immersi in cristalli liquidi.</a:t>
            </a:r>
          </a:p>
          <a:p>
            <a:pPr algn="just"/>
            <a:r>
              <a:rPr lang="it-IT" dirty="0" smtClean="0"/>
              <a:t>È stato studiato l’effetto dello spostamento dei terminali di alimentazione.</a:t>
            </a:r>
          </a:p>
          <a:p>
            <a:pPr algn="just"/>
            <a:r>
              <a:rPr lang="it-IT" dirty="0" smtClean="0"/>
              <a:t>Sviluppi futuri:</a:t>
            </a:r>
          </a:p>
          <a:p>
            <a:pPr lvl="1" algn="just"/>
            <a:r>
              <a:rPr lang="it-IT" dirty="0" smtClean="0"/>
              <a:t>studio di sistemi composti da antenne e guide;</a:t>
            </a:r>
          </a:p>
          <a:p>
            <a:pPr lvl="1" algn="just"/>
            <a:r>
              <a:rPr lang="it-IT" dirty="0" smtClean="0"/>
              <a:t>ricerca di un partner sperimentale.</a:t>
            </a:r>
          </a:p>
          <a:p>
            <a:pPr lvl="1" algn="just"/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Conclusioni e sviluppi futuri</a:t>
            </a:r>
            <a:endParaRPr lang="it-IT"/>
          </a:p>
        </p:txBody>
      </p:sp>
      <p:sp>
        <p:nvSpPr>
          <p:cNvPr id="4" name="Titolo 2"/>
          <p:cNvSpPr txBox="1">
            <a:spLocks/>
          </p:cNvSpPr>
          <p:nvPr/>
        </p:nvSpPr>
        <p:spPr bwMode="black">
          <a:xfrm>
            <a:off x="739106" y="6067348"/>
            <a:ext cx="50841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XXVI Riunione Annuale dei Ricercatori di Elettrotecnica,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 smtClean="0">
                <a:solidFill>
                  <a:srgbClr val="014353"/>
                </a:solidFill>
                <a:latin typeface="+mj-lt"/>
                <a:ea typeface="+mj-ea"/>
                <a:cs typeface="+mj-cs"/>
              </a:rPr>
              <a:t>Napoli, </a:t>
            </a: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Giugno 2010</a:t>
            </a:r>
            <a:r>
              <a:rPr kumimoji="0" lang="it-IT" sz="1200" b="1" i="0" u="none" strike="noStrike" kern="0" cap="none" spc="0" normalizeH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0143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125538" y="1637287"/>
            <a:ext cx="6589712" cy="3716754"/>
          </a:xfrm>
        </p:spPr>
        <p:txBody>
          <a:bodyPr/>
          <a:lstStyle/>
          <a:p>
            <a:r>
              <a:rPr lang="it-IT" smtClean="0"/>
              <a:t>Introduzione.</a:t>
            </a:r>
          </a:p>
          <a:p>
            <a:pPr>
              <a:buNone/>
            </a:pPr>
            <a:endParaRPr lang="it-IT" smtClean="0"/>
          </a:p>
          <a:p>
            <a:r>
              <a:rPr lang="it-IT" smtClean="0"/>
              <a:t>Dipoli ottici.</a:t>
            </a:r>
          </a:p>
          <a:p>
            <a:pPr>
              <a:buNone/>
            </a:pPr>
            <a:endParaRPr lang="it-IT" smtClean="0"/>
          </a:p>
          <a:p>
            <a:r>
              <a:rPr lang="it-IT" smtClean="0"/>
              <a:t>Sintonizzazione elettrica di dipoli ottici.</a:t>
            </a:r>
          </a:p>
          <a:p>
            <a:endParaRPr lang="it-IT" smtClean="0"/>
          </a:p>
          <a:p>
            <a:r>
              <a:rPr lang="it-IT" smtClean="0"/>
              <a:t>Dipoli ottici con gap shiftato.</a:t>
            </a:r>
          </a:p>
          <a:p>
            <a:pPr>
              <a:buNone/>
            </a:pPr>
            <a:endParaRPr lang="it-IT" smtClean="0"/>
          </a:p>
          <a:p>
            <a:r>
              <a:rPr lang="it-IT" smtClean="0"/>
              <a:t>Conclusioni e sviluppi futuri.</a:t>
            </a:r>
          </a:p>
          <a:p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Sommario</a:t>
            </a:r>
            <a:endParaRPr lang="it-IT"/>
          </a:p>
        </p:txBody>
      </p:sp>
      <p:sp>
        <p:nvSpPr>
          <p:cNvPr id="6" name="Titolo 2"/>
          <p:cNvSpPr txBox="1">
            <a:spLocks/>
          </p:cNvSpPr>
          <p:nvPr/>
        </p:nvSpPr>
        <p:spPr bwMode="black">
          <a:xfrm>
            <a:off x="739106" y="6067348"/>
            <a:ext cx="50841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XXVI Riunione Annuale dei Ricercatori di Elettrotecnica,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 smtClean="0">
                <a:solidFill>
                  <a:srgbClr val="014353"/>
                </a:solidFill>
                <a:latin typeface="+mj-lt"/>
                <a:ea typeface="+mj-ea"/>
                <a:cs typeface="+mj-cs"/>
              </a:rPr>
              <a:t>Napoli, </a:t>
            </a: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Giugno 2010</a:t>
            </a:r>
            <a:r>
              <a:rPr kumimoji="0" lang="it-IT" sz="1200" b="1" i="0" u="none" strike="noStrike" kern="0" cap="none" spc="0" normalizeH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0143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125538" y="1962151"/>
            <a:ext cx="6589712" cy="3211428"/>
          </a:xfrm>
        </p:spPr>
        <p:txBody>
          <a:bodyPr/>
          <a:lstStyle/>
          <a:p>
            <a:pPr algn="just"/>
            <a:r>
              <a:rPr lang="it-IT" smtClean="0"/>
              <a:t>Plasmonica: </a:t>
            </a:r>
          </a:p>
          <a:p>
            <a:pPr lvl="1" algn="just"/>
            <a:r>
              <a:rPr lang="it-IT" smtClean="0"/>
              <a:t>disciplina della fisica che studia i </a:t>
            </a:r>
            <a:r>
              <a:rPr lang="it-IT" b="1" smtClean="0"/>
              <a:t>plasmoni</a:t>
            </a:r>
            <a:r>
              <a:rPr lang="it-IT" smtClean="0"/>
              <a:t>: oscillazioni collettive del plasma di elettroni.</a:t>
            </a:r>
          </a:p>
          <a:p>
            <a:pPr algn="just"/>
            <a:r>
              <a:rPr lang="it-IT" smtClean="0"/>
              <a:t>Dispositivi plasmonici:</a:t>
            </a:r>
          </a:p>
          <a:p>
            <a:pPr lvl="1" algn="just"/>
            <a:r>
              <a:rPr lang="it-IT" smtClean="0"/>
              <a:t>integrazione di funzioni ottiche ed elettroniche.</a:t>
            </a:r>
          </a:p>
          <a:p>
            <a:pPr algn="just"/>
            <a:r>
              <a:rPr lang="it-IT" smtClean="0"/>
              <a:t>Applicazioni:</a:t>
            </a:r>
          </a:p>
          <a:p>
            <a:pPr lvl="1" algn="just"/>
            <a:r>
              <a:rPr lang="it-IT" smtClean="0"/>
              <a:t>generazione di energia,  interconnessioni ottiche on-chip, memorizzazione dati, spettroscopia, microscopia, sorgenti luminose e molto altro. </a:t>
            </a:r>
          </a:p>
          <a:p>
            <a:pPr lvl="1"/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Introduzione (1)</a:t>
            </a:r>
            <a:endParaRPr lang="it-IT"/>
          </a:p>
        </p:txBody>
      </p:sp>
      <p:sp>
        <p:nvSpPr>
          <p:cNvPr id="4" name="Titolo 2"/>
          <p:cNvSpPr txBox="1">
            <a:spLocks/>
          </p:cNvSpPr>
          <p:nvPr/>
        </p:nvSpPr>
        <p:spPr bwMode="black">
          <a:xfrm>
            <a:off x="739106" y="6067348"/>
            <a:ext cx="50841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XXVI Riunione Annuale dei Ricercatori di Elettrotecnica,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 smtClean="0">
                <a:solidFill>
                  <a:srgbClr val="014353"/>
                </a:solidFill>
                <a:latin typeface="+mj-lt"/>
                <a:ea typeface="+mj-ea"/>
                <a:cs typeface="+mj-cs"/>
              </a:rPr>
              <a:t>Napoli, </a:t>
            </a: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Giugno 2010</a:t>
            </a:r>
            <a:r>
              <a:rPr kumimoji="0" lang="it-IT" sz="1200" b="1" i="0" u="none" strike="noStrike" kern="0" cap="none" spc="0" normalizeH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0143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125538" y="1962151"/>
            <a:ext cx="6589712" cy="3030954"/>
          </a:xfrm>
        </p:spPr>
        <p:txBody>
          <a:bodyPr/>
          <a:lstStyle/>
          <a:p>
            <a:pPr algn="just"/>
            <a:r>
              <a:rPr lang="it-IT" dirty="0" smtClean="0"/>
              <a:t>Antenne ottiche:</a:t>
            </a:r>
          </a:p>
          <a:p>
            <a:pPr lvl="1" algn="just"/>
            <a:r>
              <a:rPr lang="it-IT" dirty="0" smtClean="0"/>
              <a:t>dispositivi </a:t>
            </a:r>
            <a:r>
              <a:rPr lang="it-IT" dirty="0" err="1" smtClean="0"/>
              <a:t>plasmonici</a:t>
            </a:r>
            <a:r>
              <a:rPr lang="it-IT" dirty="0" smtClean="0"/>
              <a:t> per la </a:t>
            </a:r>
            <a:r>
              <a:rPr lang="it-IT" b="1" dirty="0" smtClean="0"/>
              <a:t>localizzazione</a:t>
            </a:r>
            <a:r>
              <a:rPr lang="it-IT" dirty="0" smtClean="0"/>
              <a:t> della radiazione luminosa propagante:</a:t>
            </a:r>
          </a:p>
          <a:p>
            <a:pPr lvl="2" algn="just"/>
            <a:r>
              <a:rPr lang="it-IT" dirty="0" smtClean="0"/>
              <a:t>oltre il limite imposto dalla </a:t>
            </a:r>
            <a:r>
              <a:rPr lang="it-IT" dirty="0" err="1" smtClean="0"/>
              <a:t>diffrazione…</a:t>
            </a:r>
            <a:r>
              <a:rPr lang="it-IT" dirty="0" smtClean="0"/>
              <a:t> </a:t>
            </a:r>
          </a:p>
          <a:p>
            <a:pPr lvl="2" algn="just"/>
            <a:r>
              <a:rPr lang="it-IT" dirty="0" err="1" smtClean="0"/>
              <a:t>…e</a:t>
            </a:r>
            <a:r>
              <a:rPr lang="it-IT" dirty="0" smtClean="0"/>
              <a:t> con intensità massima del campo molto elevata;  </a:t>
            </a:r>
          </a:p>
          <a:p>
            <a:pPr lvl="1" algn="just"/>
            <a:r>
              <a:rPr lang="it-IT" dirty="0" smtClean="0"/>
              <a:t>estensione (non banale) dei concetti noti a RF:</a:t>
            </a:r>
          </a:p>
          <a:p>
            <a:pPr lvl="2" algn="just"/>
            <a:r>
              <a:rPr lang="it-IT" dirty="0" smtClean="0"/>
              <a:t>comportamento dei metalli a frequenze elevate;</a:t>
            </a:r>
          </a:p>
          <a:p>
            <a:pPr lvl="2" algn="just"/>
            <a:r>
              <a:rPr lang="it-IT" dirty="0" smtClean="0"/>
              <a:t>limiti imposti dalle nanotecnologie;</a:t>
            </a:r>
          </a:p>
          <a:p>
            <a:pPr lvl="1" algn="just"/>
            <a:r>
              <a:rPr lang="it-IT" dirty="0" smtClean="0"/>
              <a:t>analisi di strutture semplici (il dipolo con gap).</a:t>
            </a:r>
          </a:p>
          <a:p>
            <a:pPr lvl="2" algn="just"/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Introduzione (2)</a:t>
            </a:r>
            <a:endParaRPr lang="it-IT"/>
          </a:p>
        </p:txBody>
      </p:sp>
      <p:sp>
        <p:nvSpPr>
          <p:cNvPr id="4" name="Titolo 2"/>
          <p:cNvSpPr txBox="1">
            <a:spLocks/>
          </p:cNvSpPr>
          <p:nvPr/>
        </p:nvSpPr>
        <p:spPr bwMode="black">
          <a:xfrm>
            <a:off x="739106" y="6067348"/>
            <a:ext cx="50841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XXVI Riunione Annuale dei Ricercatori di Elettrotecnica,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 smtClean="0">
                <a:solidFill>
                  <a:srgbClr val="014353"/>
                </a:solidFill>
                <a:latin typeface="+mj-lt"/>
                <a:ea typeface="+mj-ea"/>
                <a:cs typeface="+mj-cs"/>
              </a:rPr>
              <a:t>Napoli, </a:t>
            </a: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Giugno 2010</a:t>
            </a:r>
            <a:r>
              <a:rPr kumimoji="0" lang="it-IT" sz="1200" b="1" i="0" u="none" strike="noStrike" kern="0" cap="none" spc="0" normalizeH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0143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1552071" y="4940969"/>
            <a:ext cx="3982454" cy="1064540"/>
            <a:chOff x="1552071" y="4940969"/>
            <a:chExt cx="3982454" cy="1064540"/>
          </a:xfrm>
        </p:grpSpPr>
        <p:pic>
          <p:nvPicPr>
            <p:cNvPr id="5" name="Immagine 4" descr="dipolo_gap_sem.tif"/>
            <p:cNvPicPr>
              <a:picLocks noChangeAspect="1"/>
            </p:cNvPicPr>
            <p:nvPr/>
          </p:nvPicPr>
          <p:blipFill>
            <a:blip r:embed="rId2" cstate="print"/>
            <a:srcRect l="9450" t="32320" r="4173" b="4620"/>
            <a:stretch>
              <a:fillRect/>
            </a:stretch>
          </p:blipFill>
          <p:spPr>
            <a:xfrm>
              <a:off x="1552071" y="5269830"/>
              <a:ext cx="1963906" cy="721894"/>
            </a:xfrm>
            <a:prstGeom prst="rect">
              <a:avLst/>
            </a:prstGeom>
          </p:spPr>
        </p:pic>
        <p:pic>
          <p:nvPicPr>
            <p:cNvPr id="6" name="Immagine 5" descr="campo_dipolo_gap.tif"/>
            <p:cNvPicPr>
              <a:picLocks noChangeAspect="1"/>
            </p:cNvPicPr>
            <p:nvPr/>
          </p:nvPicPr>
          <p:blipFill>
            <a:blip r:embed="rId3" cstate="print"/>
            <a:srcRect l="3334" t="7727" r="5056"/>
            <a:stretch>
              <a:fillRect/>
            </a:stretch>
          </p:blipFill>
          <p:spPr>
            <a:xfrm>
              <a:off x="3573376" y="5259599"/>
              <a:ext cx="1961149" cy="745910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1552074" y="4944958"/>
              <a:ext cx="1925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mtClean="0">
                  <a:solidFill>
                    <a:srgbClr val="014353"/>
                  </a:solidFill>
                </a:rPr>
                <a:t>Foto SEM del dipolo</a:t>
              </a:r>
              <a:endParaRPr lang="it-IT">
                <a:solidFill>
                  <a:srgbClr val="014353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3717818" y="4940969"/>
              <a:ext cx="1708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mtClean="0">
                  <a:solidFill>
                    <a:srgbClr val="014353"/>
                  </a:solidFill>
                </a:rPr>
                <a:t>Intensità del campo</a:t>
              </a:r>
              <a:endParaRPr lang="it-IT">
                <a:solidFill>
                  <a:srgbClr val="01435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smtClean="0"/>
              <a:t>Metalli a radiofrequenza (RF):</a:t>
            </a:r>
          </a:p>
          <a:p>
            <a:pPr lvl="1" algn="just"/>
            <a:r>
              <a:rPr lang="it-IT" smtClean="0"/>
              <a:t>conduttori elettrici quasi perfetti;</a:t>
            </a:r>
          </a:p>
          <a:p>
            <a:pPr lvl="1" algn="just"/>
            <a:r>
              <a:rPr lang="it-IT" smtClean="0"/>
              <a:t>perdite introdotte come perturbazione.</a:t>
            </a:r>
          </a:p>
          <a:p>
            <a:pPr algn="just"/>
            <a:r>
              <a:rPr lang="it-IT" smtClean="0"/>
              <a:t>Metalli ad alta frequenza…</a:t>
            </a:r>
          </a:p>
          <a:p>
            <a:pPr lvl="1" algn="just"/>
            <a:r>
              <a:rPr lang="it-IT" smtClean="0"/>
              <a:t>…a partire dal medio infrarosso fino al visibile;</a:t>
            </a:r>
          </a:p>
          <a:p>
            <a:pPr lvl="1" algn="just"/>
            <a:r>
              <a:rPr lang="it-IT" smtClean="0"/>
              <a:t>mezzi dielettrici con perdite elevate;</a:t>
            </a:r>
          </a:p>
          <a:p>
            <a:pPr lvl="1" algn="just"/>
            <a:r>
              <a:rPr lang="it-IT" smtClean="0"/>
              <a:t>parte reale della costante dielettrica </a:t>
            </a:r>
            <a:r>
              <a:rPr lang="it-IT" b="1" smtClean="0"/>
              <a:t>negativa;</a:t>
            </a:r>
          </a:p>
          <a:p>
            <a:pPr lvl="1" algn="just"/>
            <a:r>
              <a:rPr lang="it-IT" smtClean="0"/>
              <a:t>modello di Drude-Lorentz;</a:t>
            </a:r>
          </a:p>
          <a:p>
            <a:pPr lvl="1" algn="just"/>
            <a:r>
              <a:rPr lang="it-IT" smtClean="0"/>
              <a:t>strutture con comportamento </a:t>
            </a:r>
            <a:r>
              <a:rPr lang="it-IT" b="1" smtClean="0"/>
              <a:t>plasmonico.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Introduzione (3)</a:t>
            </a:r>
            <a:endParaRPr lang="it-IT"/>
          </a:p>
        </p:txBody>
      </p:sp>
      <p:sp>
        <p:nvSpPr>
          <p:cNvPr id="4" name="Titolo 2"/>
          <p:cNvSpPr txBox="1">
            <a:spLocks/>
          </p:cNvSpPr>
          <p:nvPr/>
        </p:nvSpPr>
        <p:spPr bwMode="black">
          <a:xfrm>
            <a:off x="739106" y="6067348"/>
            <a:ext cx="50841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XXVI Riunione Annuale dei Ricercatori di Elettrotecnica,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 smtClean="0">
                <a:solidFill>
                  <a:srgbClr val="014353"/>
                </a:solidFill>
                <a:latin typeface="+mj-lt"/>
                <a:ea typeface="+mj-ea"/>
                <a:cs typeface="+mj-cs"/>
              </a:rPr>
              <a:t>Napoli, </a:t>
            </a: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Giugno 2010</a:t>
            </a:r>
            <a:r>
              <a:rPr kumimoji="0" lang="it-IT" sz="1200" b="1" i="0" u="none" strike="noStrike" kern="0" cap="none" spc="0" normalizeH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0143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smtClean="0"/>
              <a:t>Caratteristiche peculiari delle strutture:</a:t>
            </a:r>
          </a:p>
          <a:p>
            <a:pPr lvl="1" algn="just"/>
            <a:r>
              <a:rPr lang="it-IT" smtClean="0"/>
              <a:t>barre cilindriche di metallo nobile (oro, argento):</a:t>
            </a:r>
          </a:p>
          <a:p>
            <a:pPr lvl="2" algn="just"/>
            <a:r>
              <a:rPr lang="it-IT" smtClean="0"/>
              <a:t>spessore </a:t>
            </a:r>
            <a:r>
              <a:rPr lang="it-IT" b="1" smtClean="0"/>
              <a:t>non</a:t>
            </a:r>
            <a:r>
              <a:rPr lang="it-IT" smtClean="0"/>
              <a:t> trascurabile rispetto alla lunghezza;</a:t>
            </a:r>
          </a:p>
          <a:p>
            <a:pPr lvl="1" algn="just"/>
            <a:r>
              <a:rPr lang="it-IT" smtClean="0"/>
              <a:t>regione di alimentazione (gap) non trascurabile.</a:t>
            </a:r>
          </a:p>
          <a:p>
            <a:pPr algn="just"/>
            <a:r>
              <a:rPr lang="it-IT" smtClean="0"/>
              <a:t>Definizione di impedenza di ingresso:</a:t>
            </a:r>
          </a:p>
          <a:p>
            <a:pPr lvl="1" algn="just"/>
            <a:r>
              <a:rPr lang="it-IT" smtClean="0"/>
              <a:t>non banale alle frequenze ottiche!</a:t>
            </a:r>
          </a:p>
          <a:p>
            <a:pPr lvl="1" algn="just"/>
            <a:r>
              <a:rPr lang="it-IT" smtClean="0"/>
              <a:t>rapporto tra tensione e corrente, con:</a:t>
            </a:r>
          </a:p>
          <a:p>
            <a:pPr lvl="1" algn="just"/>
            <a:r>
              <a:rPr lang="it-IT" b="1" smtClean="0"/>
              <a:t>tensione:</a:t>
            </a:r>
            <a:r>
              <a:rPr lang="it-IT" smtClean="0"/>
              <a:t> integrale del campo elettrico nel gap;</a:t>
            </a:r>
          </a:p>
          <a:p>
            <a:pPr lvl="1" algn="just"/>
            <a:r>
              <a:rPr lang="it-IT" b="1" smtClean="0"/>
              <a:t>corrente:</a:t>
            </a:r>
            <a:r>
              <a:rPr lang="it-IT" smtClean="0"/>
              <a:t> flusso della corrente di spostamento.</a:t>
            </a:r>
          </a:p>
          <a:p>
            <a:pPr lvl="2"/>
            <a:endParaRPr lang="it-IT" smtClean="0"/>
          </a:p>
          <a:p>
            <a:pPr lvl="1"/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Dipoli ottici (1)</a:t>
            </a:r>
            <a:endParaRPr lang="it-IT"/>
          </a:p>
        </p:txBody>
      </p:sp>
      <p:pic>
        <p:nvPicPr>
          <p:cNvPr id="5" name="Immagine 4" descr="dipole.tif"/>
          <p:cNvPicPr>
            <a:picLocks noChangeAspect="1"/>
          </p:cNvPicPr>
          <p:nvPr/>
        </p:nvPicPr>
        <p:blipFill>
          <a:blip r:embed="rId2"/>
          <a:srcRect t="7850" b="7986"/>
          <a:stretch>
            <a:fillRect/>
          </a:stretch>
        </p:blipFill>
        <p:spPr>
          <a:xfrm>
            <a:off x="4499814" y="490746"/>
            <a:ext cx="4150895" cy="1338053"/>
          </a:xfrm>
          <a:prstGeom prst="rect">
            <a:avLst/>
          </a:prstGeom>
        </p:spPr>
      </p:pic>
      <p:sp>
        <p:nvSpPr>
          <p:cNvPr id="6" name="Titolo 2"/>
          <p:cNvSpPr txBox="1">
            <a:spLocks/>
          </p:cNvSpPr>
          <p:nvPr/>
        </p:nvSpPr>
        <p:spPr bwMode="black">
          <a:xfrm>
            <a:off x="739106" y="6067348"/>
            <a:ext cx="50841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XXVI Riunione Annuale dei Ricercatori di Elettrotecnica,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 smtClean="0">
                <a:solidFill>
                  <a:srgbClr val="014353"/>
                </a:solidFill>
                <a:latin typeface="+mj-lt"/>
                <a:ea typeface="+mj-ea"/>
                <a:cs typeface="+mj-cs"/>
              </a:rPr>
              <a:t>Napoli, </a:t>
            </a: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Giugno 2010</a:t>
            </a:r>
            <a:r>
              <a:rPr kumimoji="0" lang="it-IT" sz="1200" b="1" i="0" u="none" strike="noStrike" kern="0" cap="none" spc="0" normalizeH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0143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125538" y="1962151"/>
            <a:ext cx="6589712" cy="3227687"/>
          </a:xfrm>
        </p:spPr>
        <p:txBody>
          <a:bodyPr/>
          <a:lstStyle/>
          <a:p>
            <a:pPr algn="just"/>
            <a:r>
              <a:rPr lang="it-IT" dirty="0" err="1" smtClean="0"/>
              <a:t>Modellizzazione</a:t>
            </a:r>
            <a:r>
              <a:rPr lang="it-IT" dirty="0" smtClean="0"/>
              <a:t> circuitale:</a:t>
            </a:r>
          </a:p>
          <a:p>
            <a:pPr lvl="1" algn="just"/>
            <a:r>
              <a:rPr lang="it-IT" dirty="0" err="1" smtClean="0"/>
              <a:t>Rx</a:t>
            </a:r>
            <a:r>
              <a:rPr lang="it-IT" dirty="0" smtClean="0"/>
              <a:t>: circuito equivalente di </a:t>
            </a:r>
            <a:r>
              <a:rPr lang="it-IT" dirty="0" err="1" smtClean="0"/>
              <a:t>Thévenin</a:t>
            </a:r>
            <a:r>
              <a:rPr lang="it-IT" dirty="0" smtClean="0"/>
              <a:t> collegato con la capacità introdotta dal gap:</a:t>
            </a:r>
          </a:p>
          <a:p>
            <a:pPr lvl="2" algn="just"/>
            <a:r>
              <a:rPr lang="it-IT" dirty="0" smtClean="0"/>
              <a:t>calcolo di </a:t>
            </a:r>
            <a:r>
              <a:rPr lang="it-IT" dirty="0" err="1" smtClean="0"/>
              <a:t>V</a:t>
            </a:r>
            <a:r>
              <a:rPr lang="it-IT" baseline="-25000" dirty="0" err="1" smtClean="0"/>
              <a:t>oc</a:t>
            </a:r>
            <a:r>
              <a:rPr lang="it-IT" dirty="0" smtClean="0"/>
              <a:t> e </a:t>
            </a:r>
            <a:r>
              <a:rPr lang="it-IT" dirty="0" err="1" smtClean="0"/>
              <a:t>Z</a:t>
            </a:r>
            <a:r>
              <a:rPr lang="it-IT" baseline="-25000" dirty="0" err="1" smtClean="0"/>
              <a:t>dip</a:t>
            </a:r>
            <a:r>
              <a:rPr lang="it-IT" dirty="0" smtClean="0"/>
              <a:t> usando due carichi diversi;</a:t>
            </a:r>
          </a:p>
          <a:p>
            <a:pPr lvl="1" algn="just"/>
            <a:r>
              <a:rPr lang="it-IT" dirty="0" err="1" smtClean="0"/>
              <a:t>Tx</a:t>
            </a:r>
            <a:r>
              <a:rPr lang="it-IT" dirty="0" smtClean="0"/>
              <a:t>, il generatore “vede” l’impedenza del dipolo in parallelo con la capacità del gap;</a:t>
            </a:r>
          </a:p>
          <a:p>
            <a:pPr lvl="2" algn="just"/>
            <a:r>
              <a:rPr lang="it-IT" dirty="0" smtClean="0"/>
              <a:t>calcolo di </a:t>
            </a:r>
            <a:r>
              <a:rPr lang="it-IT" dirty="0" err="1" smtClean="0"/>
              <a:t>Z</a:t>
            </a:r>
            <a:r>
              <a:rPr lang="it-IT" baseline="-25000" dirty="0" err="1" smtClean="0"/>
              <a:t>dip</a:t>
            </a:r>
            <a:r>
              <a:rPr lang="it-IT" dirty="0" smtClean="0"/>
              <a:t> con eccitazione delta-gap;</a:t>
            </a:r>
          </a:p>
          <a:p>
            <a:pPr lvl="1" algn="just"/>
            <a:r>
              <a:rPr lang="it-IT" dirty="0" smtClean="0"/>
              <a:t>il gap si comporta come un condensatore a facce piane parallele (</a:t>
            </a:r>
            <a:r>
              <a:rPr lang="it-IT" dirty="0" err="1" smtClean="0"/>
              <a:t>C</a:t>
            </a:r>
            <a:r>
              <a:rPr lang="it-IT" baseline="-25000" dirty="0" err="1" smtClean="0"/>
              <a:t>gap</a:t>
            </a:r>
            <a:r>
              <a:rPr lang="it-IT" dirty="0" smtClean="0"/>
              <a:t>)…</a:t>
            </a:r>
          </a:p>
          <a:p>
            <a:pPr lvl="2" algn="just"/>
            <a:r>
              <a:rPr lang="it-IT" dirty="0" err="1" smtClean="0"/>
              <a:t>…qualitativamente</a:t>
            </a:r>
            <a:r>
              <a:rPr lang="it-IT" dirty="0" smtClean="0"/>
              <a:t> e </a:t>
            </a:r>
            <a:r>
              <a:rPr lang="it-IT" b="1" dirty="0" smtClean="0"/>
              <a:t>anche quantitativamente!</a:t>
            </a:r>
            <a:endParaRPr lang="it-IT" b="1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Dipoli ottici (2)</a:t>
            </a:r>
            <a:endParaRPr lang="it-IT"/>
          </a:p>
        </p:txBody>
      </p:sp>
      <p:grpSp>
        <p:nvGrpSpPr>
          <p:cNvPr id="11" name="Gruppo 10"/>
          <p:cNvGrpSpPr/>
          <p:nvPr/>
        </p:nvGrpSpPr>
        <p:grpSpPr>
          <a:xfrm>
            <a:off x="4572014" y="438204"/>
            <a:ext cx="4331370" cy="1721951"/>
            <a:chOff x="4572014" y="438204"/>
            <a:chExt cx="4331370" cy="1721951"/>
          </a:xfrm>
        </p:grpSpPr>
        <p:pic>
          <p:nvPicPr>
            <p:cNvPr id="6" name="Immagine 5" descr="circuit_tx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7958" y="438204"/>
              <a:ext cx="2915426" cy="1721951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4572014" y="1034693"/>
              <a:ext cx="192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mtClean="0">
                  <a:solidFill>
                    <a:srgbClr val="014353"/>
                  </a:solidFill>
                </a:rPr>
                <a:t>Modello circuitale </a:t>
              </a:r>
            </a:p>
            <a:p>
              <a:pPr algn="ctr"/>
              <a:r>
                <a:rPr lang="it-IT" smtClean="0">
                  <a:solidFill>
                    <a:srgbClr val="014353"/>
                  </a:solidFill>
                </a:rPr>
                <a:t>in trasmissione</a:t>
              </a:r>
              <a:endParaRPr lang="it-IT">
                <a:solidFill>
                  <a:srgbClr val="014353"/>
                </a:solidFill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609621" y="5224815"/>
            <a:ext cx="5273842" cy="1476770"/>
            <a:chOff x="609621" y="5224815"/>
            <a:chExt cx="5273842" cy="1476770"/>
          </a:xfrm>
        </p:grpSpPr>
        <p:pic>
          <p:nvPicPr>
            <p:cNvPr id="4" name="Immagine 3" descr="circuit_rx.tif"/>
            <p:cNvPicPr>
              <a:picLocks noChangeAspect="1"/>
            </p:cNvPicPr>
            <p:nvPr/>
          </p:nvPicPr>
          <p:blipFill>
            <a:blip r:embed="rId3"/>
            <a:srcRect b="12113"/>
            <a:stretch>
              <a:fillRect/>
            </a:stretch>
          </p:blipFill>
          <p:spPr>
            <a:xfrm>
              <a:off x="2366766" y="5224815"/>
              <a:ext cx="3516697" cy="1476770"/>
            </a:xfrm>
            <a:prstGeom prst="rect">
              <a:avLst/>
            </a:prstGeom>
          </p:spPr>
        </p:pic>
        <p:sp>
          <p:nvSpPr>
            <p:cNvPr id="9" name="CasellaDiTesto 8"/>
            <p:cNvSpPr txBox="1"/>
            <p:nvPr/>
          </p:nvSpPr>
          <p:spPr>
            <a:xfrm>
              <a:off x="609621" y="5795190"/>
              <a:ext cx="19250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mtClean="0">
                  <a:solidFill>
                    <a:srgbClr val="014353"/>
                  </a:solidFill>
                </a:rPr>
                <a:t>Modello circuitale </a:t>
              </a:r>
            </a:p>
            <a:p>
              <a:pPr algn="ctr"/>
              <a:r>
                <a:rPr lang="it-IT" smtClean="0">
                  <a:solidFill>
                    <a:srgbClr val="014353"/>
                  </a:solidFill>
                </a:rPr>
                <a:t>in ricezione</a:t>
              </a:r>
              <a:endParaRPr lang="it-IT">
                <a:solidFill>
                  <a:srgbClr val="014353"/>
                </a:solidFill>
              </a:endParaRPr>
            </a:p>
          </p:txBody>
        </p:sp>
      </p:grpSp>
      <p:pic>
        <p:nvPicPr>
          <p:cNvPr id="12" name="Immagine 11" descr="dipole.tif"/>
          <p:cNvPicPr>
            <a:picLocks noChangeAspect="1"/>
          </p:cNvPicPr>
          <p:nvPr/>
        </p:nvPicPr>
        <p:blipFill>
          <a:blip r:embed="rId4" cstate="print"/>
          <a:srcRect l="42261" t="3985" r="44838"/>
          <a:stretch>
            <a:fillRect/>
          </a:stretch>
        </p:blipFill>
        <p:spPr>
          <a:xfrm>
            <a:off x="649706" y="2670510"/>
            <a:ext cx="348916" cy="2596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125538" y="1962151"/>
            <a:ext cx="6589712" cy="3488154"/>
          </a:xfrm>
        </p:spPr>
        <p:txBody>
          <a:bodyPr/>
          <a:lstStyle/>
          <a:p>
            <a:pPr algn="just"/>
            <a:r>
              <a:rPr lang="it-IT" smtClean="0"/>
              <a:t>Eccitazione delta-gap:</a:t>
            </a:r>
          </a:p>
          <a:p>
            <a:pPr lvl="1" algn="just"/>
            <a:r>
              <a:rPr lang="it-IT" smtClean="0"/>
              <a:t>si fissa il campo elettrico (e la tensione) nel gap;</a:t>
            </a:r>
          </a:p>
          <a:p>
            <a:pPr lvl="1" algn="just"/>
            <a:r>
              <a:rPr lang="it-IT" smtClean="0"/>
              <a:t>calcolo di </a:t>
            </a:r>
            <a:r>
              <a:rPr lang="it-IT" b="1" smtClean="0"/>
              <a:t>Z</a:t>
            </a:r>
            <a:r>
              <a:rPr lang="it-IT" b="1" baseline="-25000" smtClean="0"/>
              <a:t>dip</a:t>
            </a:r>
            <a:r>
              <a:rPr lang="it-IT" smtClean="0"/>
              <a:t> come da definizione;</a:t>
            </a:r>
          </a:p>
          <a:p>
            <a:pPr lvl="2" algn="just"/>
            <a:r>
              <a:rPr lang="it-IT" smtClean="0"/>
              <a:t>in questo caso il delta-gap “non vede” C</a:t>
            </a:r>
            <a:r>
              <a:rPr lang="it-IT" baseline="-25000" smtClean="0"/>
              <a:t>gap</a:t>
            </a:r>
            <a:r>
              <a:rPr lang="it-IT" smtClean="0"/>
              <a:t>!</a:t>
            </a:r>
          </a:p>
          <a:p>
            <a:pPr lvl="1" algn="just"/>
            <a:r>
              <a:rPr lang="it-IT" smtClean="0"/>
              <a:t>calcolo di </a:t>
            </a:r>
            <a:r>
              <a:rPr lang="it-IT" b="1" smtClean="0"/>
              <a:t>V</a:t>
            </a:r>
            <a:r>
              <a:rPr lang="it-IT" b="1" baseline="-25000" smtClean="0"/>
              <a:t>oc</a:t>
            </a:r>
            <a:r>
              <a:rPr lang="it-IT" smtClean="0"/>
              <a:t> attraverso la lunghezza efficace.</a:t>
            </a:r>
          </a:p>
          <a:p>
            <a:pPr algn="just"/>
            <a:r>
              <a:rPr lang="it-IT" smtClean="0"/>
              <a:t>Eccitazione con onda piana:</a:t>
            </a:r>
          </a:p>
          <a:p>
            <a:pPr lvl="1" algn="just"/>
            <a:r>
              <a:rPr lang="it-IT" smtClean="0"/>
              <a:t>onda piana incidente con ampiezza unitaria;</a:t>
            </a:r>
          </a:p>
          <a:p>
            <a:pPr lvl="1" algn="just"/>
            <a:r>
              <a:rPr lang="it-IT" smtClean="0"/>
              <a:t>si varia la costante dielettrica del nano-carico;</a:t>
            </a:r>
          </a:p>
          <a:p>
            <a:pPr lvl="1" algn="just"/>
            <a:r>
              <a:rPr lang="it-IT" smtClean="0"/>
              <a:t>si calcolano I</a:t>
            </a:r>
            <a:r>
              <a:rPr lang="it-IT" baseline="-25000" smtClean="0"/>
              <a:t>load</a:t>
            </a:r>
            <a:r>
              <a:rPr lang="it-IT" smtClean="0"/>
              <a:t>, V</a:t>
            </a:r>
            <a:r>
              <a:rPr lang="it-IT" baseline="-25000" smtClean="0"/>
              <a:t>gap</a:t>
            </a:r>
            <a:r>
              <a:rPr lang="it-IT" smtClean="0"/>
              <a:t> e</a:t>
            </a:r>
            <a:r>
              <a:rPr lang="it-IT" baseline="-25000" smtClean="0"/>
              <a:t> </a:t>
            </a:r>
            <a:r>
              <a:rPr lang="it-IT" smtClean="0"/>
              <a:t>Z</a:t>
            </a:r>
            <a:r>
              <a:rPr lang="it-IT" baseline="-25000" smtClean="0"/>
              <a:t>load</a:t>
            </a:r>
            <a:r>
              <a:rPr lang="it-IT" smtClean="0"/>
              <a:t> nei due casi; </a:t>
            </a:r>
          </a:p>
          <a:p>
            <a:pPr lvl="1" algn="just"/>
            <a:r>
              <a:rPr lang="it-IT" smtClean="0"/>
              <a:t>si mettono a sistema i due partitori di tensione.</a:t>
            </a:r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Dipoli ottici (3)</a:t>
            </a:r>
            <a:endParaRPr lang="it-IT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/>
        </p:nvGraphicFramePr>
        <p:xfrm>
          <a:off x="436563" y="5678488"/>
          <a:ext cx="2557462" cy="830262"/>
        </p:xfrm>
        <a:graphic>
          <a:graphicData uri="http://schemas.openxmlformats.org/presentationml/2006/ole">
            <p:oleObj spid="_x0000_s2050" name="Equation" r:id="rId3" imgW="1409400" imgH="457200" progId="Equation.3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175105" y="5665201"/>
          <a:ext cx="2879725" cy="830263"/>
        </p:xfrm>
        <a:graphic>
          <a:graphicData uri="http://schemas.openxmlformats.org/presentationml/2006/ole">
            <p:oleObj spid="_x0000_s2051" name="Equation" r:id="rId4" imgW="1587240" imgH="457200" progId="Equation.3">
              <p:embed/>
            </p:oleObj>
          </a:graphicData>
        </a:graphic>
      </p:graphicFrame>
      <p:pic>
        <p:nvPicPr>
          <p:cNvPr id="6" name="Immagine 5" descr="comsol_scheme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41048" y="842218"/>
            <a:ext cx="2549533" cy="1522745"/>
          </a:xfrm>
          <a:prstGeom prst="rect">
            <a:avLst/>
          </a:prstGeom>
        </p:spPr>
      </p:pic>
      <p:sp>
        <p:nvSpPr>
          <p:cNvPr id="7" name="Titolo 2"/>
          <p:cNvSpPr txBox="1">
            <a:spLocks/>
          </p:cNvSpPr>
          <p:nvPr/>
        </p:nvSpPr>
        <p:spPr bwMode="black">
          <a:xfrm>
            <a:off x="3819191" y="232032"/>
            <a:ext cx="50841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XXVI Riunione Annuale dei Ricercatori di Elettrotecnica,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 smtClean="0">
                <a:solidFill>
                  <a:srgbClr val="014353"/>
                </a:solidFill>
                <a:latin typeface="+mj-lt"/>
                <a:ea typeface="+mj-ea"/>
                <a:cs typeface="+mj-cs"/>
              </a:rPr>
              <a:t>Napoli, </a:t>
            </a:r>
            <a:r>
              <a:rPr kumimoji="0" lang="it-IT" sz="1200" b="1" i="0" u="none" strike="noStrike" kern="0" cap="none" spc="0" normalizeH="0" baseline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Giugno 2010</a:t>
            </a:r>
            <a:r>
              <a:rPr kumimoji="0" lang="it-IT" sz="1200" b="1" i="0" u="none" strike="noStrike" kern="0" cap="none" spc="0" normalizeH="0" noProof="0" smtClean="0">
                <a:ln>
                  <a:noFill/>
                </a:ln>
                <a:solidFill>
                  <a:srgbClr val="01435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01435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Dipoli ottici (4)</a:t>
            </a:r>
            <a:endParaRPr lang="it-IT"/>
          </a:p>
        </p:txBody>
      </p:sp>
      <p:pic>
        <p:nvPicPr>
          <p:cNvPr id="5" name="Immagine 4" descr="input_reactanc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36" y="3434796"/>
            <a:ext cx="4066674" cy="3171794"/>
          </a:xfrm>
          <a:prstGeom prst="rect">
            <a:avLst/>
          </a:prstGeom>
        </p:spPr>
      </p:pic>
      <p:pic>
        <p:nvPicPr>
          <p:cNvPr id="6" name="Immagine 5" descr="input_resistanc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104" y="421107"/>
            <a:ext cx="3918238" cy="305602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36884" y="1560070"/>
            <a:ext cx="4331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it-IT" sz="1600" dirty="0" smtClean="0">
                <a:solidFill>
                  <a:srgbClr val="014353"/>
                </a:solidFill>
              </a:rPr>
              <a:t>  Dipolo ottico in argento (modello di Drude); </a:t>
            </a:r>
          </a:p>
          <a:p>
            <a:pPr algn="just"/>
            <a:endParaRPr lang="it-IT" sz="1600" dirty="0" smtClean="0">
              <a:solidFill>
                <a:srgbClr val="014353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it-IT" sz="1600" dirty="0" smtClean="0">
                <a:solidFill>
                  <a:srgbClr val="014353"/>
                </a:solidFill>
              </a:rPr>
              <a:t>  L = 110nm, a = 5nm; g = 3nm;</a:t>
            </a:r>
          </a:p>
          <a:p>
            <a:pPr algn="just"/>
            <a:endParaRPr lang="it-IT" sz="1600" dirty="0" smtClean="0">
              <a:solidFill>
                <a:srgbClr val="014353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it-IT" sz="1600" dirty="0" smtClean="0">
                <a:solidFill>
                  <a:srgbClr val="014353"/>
                </a:solidFill>
              </a:rPr>
              <a:t>  Analisi da 200 a 700THz (</a:t>
            </a:r>
            <a:r>
              <a:rPr lang="it-IT" sz="1600" b="1" dirty="0" smtClean="0">
                <a:solidFill>
                  <a:srgbClr val="014353"/>
                </a:solidFill>
              </a:rPr>
              <a:t>da 430 a 1500nm</a:t>
            </a:r>
            <a:r>
              <a:rPr lang="it-IT" sz="1600" dirty="0" smtClean="0">
                <a:solidFill>
                  <a:srgbClr val="014353"/>
                </a:solidFill>
              </a:rPr>
              <a:t>).</a:t>
            </a:r>
            <a:endParaRPr lang="it-IT" sz="1600" dirty="0">
              <a:solidFill>
                <a:srgbClr val="014353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640179" y="3830031"/>
            <a:ext cx="4235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it-IT" sz="1600" smtClean="0">
                <a:solidFill>
                  <a:srgbClr val="014353"/>
                </a:solidFill>
              </a:rPr>
              <a:t> </a:t>
            </a:r>
            <a:r>
              <a:rPr lang="it-IT" sz="1600" smtClean="0">
                <a:solidFill>
                  <a:srgbClr val="0070C0"/>
                </a:solidFill>
              </a:rPr>
              <a:t>R</a:t>
            </a:r>
            <a:r>
              <a:rPr lang="it-IT" sz="1600" baseline="-25000" smtClean="0">
                <a:solidFill>
                  <a:srgbClr val="0070C0"/>
                </a:solidFill>
              </a:rPr>
              <a:t>dip</a:t>
            </a:r>
            <a:r>
              <a:rPr lang="it-IT" sz="1600" smtClean="0">
                <a:solidFill>
                  <a:srgbClr val="0070C0"/>
                </a:solidFill>
              </a:rPr>
              <a:t>, X</a:t>
            </a:r>
            <a:r>
              <a:rPr lang="it-IT" sz="1600" baseline="-25000" smtClean="0">
                <a:solidFill>
                  <a:srgbClr val="0070C0"/>
                </a:solidFill>
              </a:rPr>
              <a:t>dip</a:t>
            </a:r>
            <a:r>
              <a:rPr lang="it-IT" sz="1600" smtClean="0">
                <a:solidFill>
                  <a:srgbClr val="0070C0"/>
                </a:solidFill>
              </a:rPr>
              <a:t> calcolate in Tx (delta-gap);</a:t>
            </a:r>
          </a:p>
          <a:p>
            <a:pPr algn="just"/>
            <a:endParaRPr lang="it-IT" sz="1600" smtClean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it-IT" sz="1600" smtClean="0">
                <a:solidFill>
                  <a:srgbClr val="014353"/>
                </a:solidFill>
              </a:rPr>
              <a:t> </a:t>
            </a:r>
            <a:r>
              <a:rPr lang="it-IT" sz="1600" smtClean="0">
                <a:solidFill>
                  <a:srgbClr val="FF0000"/>
                </a:solidFill>
              </a:rPr>
              <a:t>R</a:t>
            </a:r>
            <a:r>
              <a:rPr lang="it-IT" sz="1600" baseline="-25000" smtClean="0">
                <a:solidFill>
                  <a:srgbClr val="FF0000"/>
                </a:solidFill>
              </a:rPr>
              <a:t>in</a:t>
            </a:r>
            <a:r>
              <a:rPr lang="it-IT" sz="1600" smtClean="0">
                <a:solidFill>
                  <a:srgbClr val="FF0000"/>
                </a:solidFill>
              </a:rPr>
              <a:t>, X</a:t>
            </a:r>
            <a:r>
              <a:rPr lang="it-IT" sz="1600" baseline="-25000" smtClean="0">
                <a:solidFill>
                  <a:srgbClr val="FF0000"/>
                </a:solidFill>
              </a:rPr>
              <a:t>in</a:t>
            </a:r>
            <a:r>
              <a:rPr lang="it-IT" sz="1600" smtClean="0">
                <a:solidFill>
                  <a:srgbClr val="FF0000"/>
                </a:solidFill>
              </a:rPr>
              <a:t> calcolate dal parallelo di Z</a:t>
            </a:r>
            <a:r>
              <a:rPr lang="it-IT" sz="1600" baseline="-25000" smtClean="0">
                <a:solidFill>
                  <a:srgbClr val="FF0000"/>
                </a:solidFill>
              </a:rPr>
              <a:t>dip</a:t>
            </a:r>
            <a:r>
              <a:rPr lang="it-IT" sz="1600" smtClean="0">
                <a:solidFill>
                  <a:srgbClr val="FF0000"/>
                </a:solidFill>
              </a:rPr>
              <a:t> con l’impedenza del gap (formula del condensatore);</a:t>
            </a:r>
          </a:p>
          <a:p>
            <a:pPr algn="just"/>
            <a:endParaRPr lang="it-IT" sz="1600" smtClean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it-IT" sz="1600" smtClean="0">
                <a:solidFill>
                  <a:srgbClr val="000000"/>
                </a:solidFill>
              </a:rPr>
              <a:t> R</a:t>
            </a:r>
            <a:r>
              <a:rPr lang="it-IT" sz="1600" baseline="-25000" smtClean="0">
                <a:solidFill>
                  <a:srgbClr val="000000"/>
                </a:solidFill>
              </a:rPr>
              <a:t>in</a:t>
            </a:r>
            <a:r>
              <a:rPr lang="it-IT" sz="1600" smtClean="0">
                <a:solidFill>
                  <a:srgbClr val="000000"/>
                </a:solidFill>
              </a:rPr>
              <a:t>, X</a:t>
            </a:r>
            <a:r>
              <a:rPr lang="it-IT" sz="1600" baseline="-25000" smtClean="0">
                <a:solidFill>
                  <a:srgbClr val="000000"/>
                </a:solidFill>
              </a:rPr>
              <a:t>in</a:t>
            </a:r>
            <a:r>
              <a:rPr lang="it-IT" sz="1600" smtClean="0">
                <a:solidFill>
                  <a:srgbClr val="000000"/>
                </a:solidFill>
              </a:rPr>
              <a:t> calcolate in Rx (onda piana).</a:t>
            </a:r>
            <a:endParaRPr lang="it-IT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ference1">
  <a:themeElements>
    <a:clrScheme name="business5 1">
      <a:dk1>
        <a:srgbClr val="4D4D4D"/>
      </a:dk1>
      <a:lt1>
        <a:srgbClr val="FFFFFF"/>
      </a:lt1>
      <a:dk2>
        <a:srgbClr val="F2EF62"/>
      </a:dk2>
      <a:lt2>
        <a:srgbClr val="DDDDDD"/>
      </a:lt2>
      <a:accent1>
        <a:srgbClr val="8FAD2F"/>
      </a:accent1>
      <a:accent2>
        <a:srgbClr val="DBE8B2"/>
      </a:accent2>
      <a:accent3>
        <a:srgbClr val="FFFFFF"/>
      </a:accent3>
      <a:accent4>
        <a:srgbClr val="404040"/>
      </a:accent4>
      <a:accent5>
        <a:srgbClr val="C6D3AD"/>
      </a:accent5>
      <a:accent6>
        <a:srgbClr val="C6D2A1"/>
      </a:accent6>
      <a:hlink>
        <a:srgbClr val="BAD16F"/>
      </a:hlink>
      <a:folHlink>
        <a:srgbClr val="507800"/>
      </a:folHlink>
    </a:clrScheme>
    <a:fontScheme name="business5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Gulim" pitchFamily="34" charset="-127"/>
          </a:defRPr>
        </a:defPPr>
      </a:lstStyle>
    </a:lnDef>
  </a:objectDefaults>
  <a:extraClrSchemeLst>
    <a:extraClrScheme>
      <a:clrScheme name="business5 1">
        <a:dk1>
          <a:srgbClr val="4D4D4D"/>
        </a:dk1>
        <a:lt1>
          <a:srgbClr val="FFFFFF"/>
        </a:lt1>
        <a:dk2>
          <a:srgbClr val="F2EF62"/>
        </a:dk2>
        <a:lt2>
          <a:srgbClr val="DDDDDD"/>
        </a:lt2>
        <a:accent1>
          <a:srgbClr val="8FAD2F"/>
        </a:accent1>
        <a:accent2>
          <a:srgbClr val="DBE8B2"/>
        </a:accent2>
        <a:accent3>
          <a:srgbClr val="FFFFFF"/>
        </a:accent3>
        <a:accent4>
          <a:srgbClr val="404040"/>
        </a:accent4>
        <a:accent5>
          <a:srgbClr val="C6D3AD"/>
        </a:accent5>
        <a:accent6>
          <a:srgbClr val="C6D2A1"/>
        </a:accent6>
        <a:hlink>
          <a:srgbClr val="BAD16F"/>
        </a:hlink>
        <a:folHlink>
          <a:srgbClr val="507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5 2">
        <a:dk1>
          <a:srgbClr val="4D4D4D"/>
        </a:dk1>
        <a:lt1>
          <a:srgbClr val="FFFFFF"/>
        </a:lt1>
        <a:dk2>
          <a:srgbClr val="F4D18A"/>
        </a:dk2>
        <a:lt2>
          <a:srgbClr val="DDDDDD"/>
        </a:lt2>
        <a:accent1>
          <a:srgbClr val="B99633"/>
        </a:accent1>
        <a:accent2>
          <a:srgbClr val="EDE5D1"/>
        </a:accent2>
        <a:accent3>
          <a:srgbClr val="FFFFFF"/>
        </a:accent3>
        <a:accent4>
          <a:srgbClr val="404040"/>
        </a:accent4>
        <a:accent5>
          <a:srgbClr val="D9C9AD"/>
        </a:accent5>
        <a:accent6>
          <a:srgbClr val="D7CFBD"/>
        </a:accent6>
        <a:hlink>
          <a:srgbClr val="DAC896"/>
        </a:hlink>
        <a:folHlink>
          <a:srgbClr val="776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5 3">
        <a:dk1>
          <a:srgbClr val="4D4D4D"/>
        </a:dk1>
        <a:lt1>
          <a:srgbClr val="FFFFFF"/>
        </a:lt1>
        <a:dk2>
          <a:srgbClr val="61C2F3"/>
        </a:dk2>
        <a:lt2>
          <a:srgbClr val="DDDDDD"/>
        </a:lt2>
        <a:accent1>
          <a:srgbClr val="5968D7"/>
        </a:accent1>
        <a:accent2>
          <a:srgbClr val="BECDEA"/>
        </a:accent2>
        <a:accent3>
          <a:srgbClr val="FFFFFF"/>
        </a:accent3>
        <a:accent4>
          <a:srgbClr val="404040"/>
        </a:accent4>
        <a:accent5>
          <a:srgbClr val="B5B9E8"/>
        </a:accent5>
        <a:accent6>
          <a:srgbClr val="ACBAD4"/>
        </a:accent6>
        <a:hlink>
          <a:srgbClr val="93A8EB"/>
        </a:hlink>
        <a:folHlink>
          <a:srgbClr val="1300A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Conference1</Template>
  <TotalTime>1465</TotalTime>
  <Words>1346</Words>
  <Application>Microsoft PowerPoint</Application>
  <PresentationFormat>Presentazione su schermo (4:3)</PresentationFormat>
  <Paragraphs>201</Paragraphs>
  <Slides>18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0" baseType="lpstr">
      <vt:lpstr>Conference1</vt:lpstr>
      <vt:lpstr>Equation</vt:lpstr>
      <vt:lpstr>Modelli circuitali per lo studio di nano-antenne a frequenze ottiche </vt:lpstr>
      <vt:lpstr>Sommario</vt:lpstr>
      <vt:lpstr>Introduzione (1)</vt:lpstr>
      <vt:lpstr>Introduzione (2)</vt:lpstr>
      <vt:lpstr>Introduzione (3)</vt:lpstr>
      <vt:lpstr>Dipoli ottici (1)</vt:lpstr>
      <vt:lpstr>Dipoli ottici (2)</vt:lpstr>
      <vt:lpstr>Dipoli ottici (3)</vt:lpstr>
      <vt:lpstr>Dipoli ottici (4)</vt:lpstr>
      <vt:lpstr>Dipoli ottici (5)</vt:lpstr>
      <vt:lpstr>Sintonizzazione elettrica (1)</vt:lpstr>
      <vt:lpstr>Sintonizzazione elettrica (2)</vt:lpstr>
      <vt:lpstr>Sintonizzazione elettrica (3)</vt:lpstr>
      <vt:lpstr>Sintonizzazione elettrica (4)</vt:lpstr>
      <vt:lpstr>Dipoli ottici con gap shiftato  (1) </vt:lpstr>
      <vt:lpstr>Dipoli ottici con gap shiftato  (2) </vt:lpstr>
      <vt:lpstr>Dipoli ottici con gap shiftato  (3) </vt:lpstr>
      <vt:lpstr>Conclusioni e sviluppi futuri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Services Conference</dc:title>
  <dc:subject>Conference PowerPoint Template</dc:subject>
  <dc:creator>Utente Windows</dc:creator>
  <cp:keywords>Business Conference PowerPoint Template</cp:keywords>
  <dc:description>Copyright © Wondershare Software Co., Ltd. All Rights Reserved.</dc:description>
  <cp:lastModifiedBy>Utente Windows</cp:lastModifiedBy>
  <cp:revision>171</cp:revision>
  <dcterms:created xsi:type="dcterms:W3CDTF">2010-06-03T09:41:30Z</dcterms:created>
  <dcterms:modified xsi:type="dcterms:W3CDTF">2010-06-08T12:55:49Z</dcterms:modified>
  <cp:category>Business</cp:category>
</cp:coreProperties>
</file>